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43" r:id="rId1"/>
  </p:sldMasterIdLst>
  <p:notesMasterIdLst>
    <p:notesMasterId r:id="rId15"/>
  </p:notesMasterIdLst>
  <p:sldIdLst>
    <p:sldId id="256" r:id="rId2"/>
    <p:sldId id="257" r:id="rId3"/>
    <p:sldId id="259" r:id="rId4"/>
    <p:sldId id="265" r:id="rId5"/>
    <p:sldId id="266" r:id="rId6"/>
    <p:sldId id="268" r:id="rId7"/>
    <p:sldId id="261" r:id="rId8"/>
    <p:sldId id="270" r:id="rId9"/>
    <p:sldId id="262" r:id="rId10"/>
    <p:sldId id="272" r:id="rId11"/>
    <p:sldId id="269" r:id="rId12"/>
    <p:sldId id="271" r:id="rId13"/>
    <p:sldId id="274"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81600E"/>
    <a:srgbClr val="AC96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8" d="100"/>
          <a:sy n="118" d="100"/>
        </p:scale>
        <p:origin x="120" y="7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8547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9856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3dcbd90bc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3dcbd90bc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27468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922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9856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0446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4137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7519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2"/>
      </p:bgRef>
    </p:bg>
    <p:spTree>
      <p:nvGrpSpPr>
        <p:cNvPr id="1" name=""/>
        <p:cNvGrpSpPr/>
        <p:nvPr/>
      </p:nvGrpSpPr>
      <p:grpSpPr>
        <a:xfrm>
          <a:off x="0" y="0"/>
          <a:ext cx="0" cy="0"/>
          <a:chOff x="0" y="0"/>
          <a:chExt cx="0" cy="0"/>
        </a:xfrm>
      </p:grpSpPr>
      <p:sp>
        <p:nvSpPr>
          <p:cNvPr id="16" name="Rectangle 15"/>
          <p:cNvSpPr/>
          <p:nvPr/>
        </p:nvSpPr>
        <p:spPr>
          <a:xfrm>
            <a:off x="1" y="0"/>
            <a:ext cx="9144000" cy="51435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3851910" y="950798"/>
            <a:ext cx="1440180"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3937635" y="950798"/>
            <a:ext cx="1268730" cy="483971"/>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71281" y="1568447"/>
            <a:ext cx="6801440" cy="1943100"/>
          </a:xfrm>
        </p:spPr>
        <p:txBody>
          <a:bodyPr tIns="45720" bIns="45720" anchor="ctr">
            <a:noAutofit/>
          </a:bodyPr>
          <a:lstStyle>
            <a:lvl1pPr algn="ctr">
              <a:lnSpc>
                <a:spcPct val="83000"/>
              </a:lnSpc>
              <a:defRPr lang="en-US" sz="5400" b="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71575" y="3511547"/>
            <a:ext cx="6803136" cy="342901"/>
          </a:xfrm>
        </p:spPr>
        <p:txBody>
          <a:bodyPr>
            <a:normAutofit/>
          </a:bodyPr>
          <a:lstStyle>
            <a:lvl1pPr marL="0" indent="0" algn="ctr">
              <a:spcBef>
                <a:spcPts val="0"/>
              </a:spcBef>
              <a:buNone/>
              <a:defRPr sz="1200" spc="60" baseline="0">
                <a:solidFill>
                  <a:schemeClr val="tx2">
                    <a:lumMod val="75000"/>
                  </a:schemeClr>
                </a:solidFill>
              </a:defRPr>
            </a:lvl1pPr>
            <a:lvl2pPr marL="342900" indent="0" algn="ctr">
              <a:buNone/>
              <a:defRPr sz="1200"/>
            </a:lvl2pPr>
            <a:lvl3pPr marL="685800" indent="0" algn="ctr">
              <a:buNone/>
              <a:defRPr sz="12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smtClean="0"/>
              <a:t>マスター サブタイトルの書式設定</a:t>
            </a:r>
            <a:endParaRPr lang="en-US" dirty="0"/>
          </a:p>
        </p:txBody>
      </p:sp>
      <p:sp>
        <p:nvSpPr>
          <p:cNvPr id="20" name="Date Placeholder 19"/>
          <p:cNvSpPr>
            <a:spLocks noGrp="1"/>
          </p:cNvSpPr>
          <p:nvPr>
            <p:ph type="dt" sz="half" idx="10"/>
          </p:nvPr>
        </p:nvSpPr>
        <p:spPr>
          <a:xfrm>
            <a:off x="3989070" y="1005942"/>
            <a:ext cx="1165860" cy="395410"/>
          </a:xfrm>
        </p:spPr>
        <p:txBody>
          <a:bodyPr/>
          <a:lstStyle>
            <a:lvl1pPr algn="ctr">
              <a:defRPr sz="975" spc="0" baseline="0">
                <a:solidFill>
                  <a:srgbClr val="FFFFFF"/>
                </a:solidFill>
                <a:latin typeface="+mn-lt"/>
              </a:defRPr>
            </a:lvl1pPr>
          </a:lstStyle>
          <a:p>
            <a:fld id="{B61BEF0D-F0BB-DE4B-95CE-6DB70DBA9567}" type="datetimeFigureOut">
              <a:rPr lang="en-US" smtClean="0"/>
              <a:pPr/>
              <a:t>7/19/2023</a:t>
            </a:fld>
            <a:endParaRPr lang="en-US" dirty="0"/>
          </a:p>
        </p:txBody>
      </p:sp>
      <p:sp>
        <p:nvSpPr>
          <p:cNvPr id="21" name="Footer Placeholder 20"/>
          <p:cNvSpPr>
            <a:spLocks noGrp="1"/>
          </p:cNvSpPr>
          <p:nvPr>
            <p:ph type="ftr" sz="quarter" idx="11"/>
          </p:nvPr>
        </p:nvSpPr>
        <p:spPr>
          <a:xfrm>
            <a:off x="1090422" y="3909060"/>
            <a:ext cx="4429125" cy="17145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6455190" y="3909060"/>
            <a:ext cx="1583911" cy="171450"/>
          </a:xfrm>
        </p:spPr>
        <p:txBody>
          <a:bodyPr/>
          <a:lstStyle>
            <a:lvl1pPr>
              <a:defRPr>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742172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7/19/2023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963415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571500"/>
            <a:ext cx="1771650" cy="3943350"/>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571500"/>
            <a:ext cx="6057900" cy="3943350"/>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13361951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extLst>
      <p:ext uri="{BB962C8B-B14F-4D97-AF65-F5344CB8AC3E}">
        <p14:creationId xmlns:p14="http://schemas.microsoft.com/office/powerpoint/2010/main" val="4217154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24925240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16" name="Rectangle 15"/>
          <p:cNvSpPr/>
          <p:nvPr/>
        </p:nvSpPr>
        <p:spPr>
          <a:xfrm>
            <a:off x="8838" y="0"/>
            <a:ext cx="9144000" cy="51435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3851910" y="950798"/>
            <a:ext cx="144018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3937635" y="950798"/>
            <a:ext cx="1268730" cy="483971"/>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172717" y="1570732"/>
            <a:ext cx="6803136" cy="1940814"/>
          </a:xfrm>
        </p:spPr>
        <p:txBody>
          <a:bodyPr anchor="ctr">
            <a:noAutofit/>
          </a:bodyPr>
          <a:lstStyle>
            <a:lvl1pPr algn="ctr">
              <a:lnSpc>
                <a:spcPct val="83000"/>
              </a:lnSpc>
              <a:defRPr lang="en-US" sz="540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172718" y="3511547"/>
            <a:ext cx="6803136" cy="342900"/>
          </a:xfrm>
        </p:spPr>
        <p:txBody>
          <a:bodyPr anchor="t">
            <a:normAutofit/>
          </a:bodyPr>
          <a:lstStyle>
            <a:lvl1pPr marL="0" indent="0" algn="ctr">
              <a:buNone/>
              <a:tabLst>
                <a:tab pos="1975247" algn="l"/>
              </a:tabLst>
              <a:defRPr sz="1200">
                <a:solidFill>
                  <a:schemeClr val="tx2"/>
                </a:solidFill>
                <a:effectLst/>
              </a:defRPr>
            </a:lvl1pPr>
            <a:lvl2pPr marL="342900" indent="0">
              <a:buNone/>
              <a:defRPr sz="120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991356" y="1008377"/>
            <a:ext cx="1165860" cy="397764"/>
          </a:xfrm>
        </p:spPr>
        <p:txBody>
          <a:bodyPr/>
          <a:lstStyle>
            <a:lvl1pPr algn="ctr">
              <a:defRPr lang="en-US" sz="975" kern="1200" spc="0" baseline="0">
                <a:solidFill>
                  <a:srgbClr val="FFFFFF"/>
                </a:solidFill>
                <a:latin typeface="+mn-lt"/>
                <a:ea typeface="+mn-ea"/>
                <a:cs typeface="+mn-cs"/>
              </a:defRPr>
            </a:lvl1pPr>
          </a:lstStyle>
          <a:p>
            <a:fld id="{B61BEF0D-F0BB-DE4B-95CE-6DB70DBA9567}" type="datetimeFigureOut">
              <a:rPr lang="en-US" smtClean="0"/>
              <a:pPr/>
              <a:t>7/19/2023</a:t>
            </a:fld>
            <a:endParaRPr lang="en-US" dirty="0"/>
          </a:p>
        </p:txBody>
      </p:sp>
      <p:sp>
        <p:nvSpPr>
          <p:cNvPr id="5" name="Footer Placeholder 4"/>
          <p:cNvSpPr>
            <a:spLocks noGrp="1"/>
          </p:cNvSpPr>
          <p:nvPr>
            <p:ph type="ftr" sz="quarter" idx="11"/>
          </p:nvPr>
        </p:nvSpPr>
        <p:spPr>
          <a:xfrm>
            <a:off x="1090422" y="3909060"/>
            <a:ext cx="4430268" cy="17145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6453378" y="3909060"/>
            <a:ext cx="1584198" cy="171450"/>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403156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80010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77774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7/19/2023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7641655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2386" y="1555751"/>
            <a:ext cx="3566160" cy="480060"/>
          </a:xfrm>
        </p:spPr>
        <p:txBody>
          <a:bodyPr anchor="ctr">
            <a:normAutofit/>
          </a:bodyPr>
          <a:lstStyle>
            <a:lvl1pPr marL="0" indent="0" algn="ctr">
              <a:spcBef>
                <a:spcPts val="0"/>
              </a:spcBef>
              <a:buNone/>
              <a:defRPr sz="1350" b="0">
                <a:solidFill>
                  <a:schemeClr val="tx2"/>
                </a:solidFill>
                <a:latin typeface="+mn-lt"/>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4" name="Content Placeholder 3"/>
          <p:cNvSpPr>
            <a:spLocks noGrp="1"/>
          </p:cNvSpPr>
          <p:nvPr>
            <p:ph sz="half" idx="2"/>
          </p:nvPr>
        </p:nvSpPr>
        <p:spPr>
          <a:xfrm>
            <a:off x="802386" y="2066924"/>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780026" y="1555751"/>
            <a:ext cx="3566160" cy="480060"/>
          </a:xfrm>
        </p:spPr>
        <p:txBody>
          <a:bodyPr anchor="ctr">
            <a:normAutofit/>
          </a:bodyPr>
          <a:lstStyle>
            <a:lvl1pPr marL="0" indent="0" algn="ctr">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780026" y="2067436"/>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7/19/2023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38543972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015658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7/19/2023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9195473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5" name="Rectangle 14"/>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5544"/>
            <a:ext cx="1823085" cy="1234440"/>
          </a:xfrm>
        </p:spPr>
        <p:txBody>
          <a:bodyPr anchor="b">
            <a:normAutofit/>
          </a:bodyPr>
          <a:lstStyle>
            <a:lvl1pPr algn="l" defTabSz="685800" rtl="0" eaLnBrk="1" latinLnBrk="0" hangingPunct="1">
              <a:lnSpc>
                <a:spcPct val="90000"/>
              </a:lnSpc>
              <a:spcBef>
                <a:spcPct val="0"/>
              </a:spcBef>
              <a:buNone/>
              <a:defRPr lang="en-US" sz="2100" b="0" kern="1200" cap="none" spc="0" baseline="0" dirty="0">
                <a:solidFill>
                  <a:schemeClr val="tx1"/>
                </a:solidFill>
                <a:effectLst/>
                <a:latin typeface="+mj-lt"/>
                <a:ea typeface="+mn-ea"/>
                <a:cs typeface="+mn-cs"/>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14350" y="457200"/>
            <a:ext cx="5829300" cy="4000500"/>
          </a:xfrm>
        </p:spPr>
        <p:txBody>
          <a:bodyPr/>
          <a:lstStyle>
            <a:lvl1pPr>
              <a:defRPr sz="1425"/>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972300" y="1714500"/>
            <a:ext cx="1823085" cy="2628900"/>
          </a:xfrm>
        </p:spPr>
        <p:txBody>
          <a:bodyPr>
            <a:normAutofit/>
          </a:bodyPr>
          <a:lstStyle>
            <a:lvl1pPr marL="0" indent="0">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8" name="Date Placeholder 7"/>
          <p:cNvSpPr>
            <a:spLocks noGrp="1"/>
          </p:cNvSpPr>
          <p:nvPr>
            <p:ph type="dt" sz="half" idx="10"/>
          </p:nvPr>
        </p:nvSpPr>
        <p:spPr/>
        <p:txBody>
          <a:bodyPr/>
          <a:lstStyle/>
          <a:p>
            <a:fld id="{42A54C80-263E-416B-A8E0-580EDEADCBDC}" type="datetimeFigureOut">
              <a:rPr lang="en-US" smtClean="0"/>
              <a:t>7/19/2023</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2" name="Rectangle 11"/>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1412190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14" name="Rectangle 13"/>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2628"/>
            <a:ext cx="1824228" cy="1234440"/>
          </a:xfrm>
        </p:spPr>
        <p:txBody>
          <a:bodyPr anchor="b">
            <a:noAutofit/>
          </a:bodyPr>
          <a:lstStyle>
            <a:lvl1pPr algn="l">
              <a:defRPr sz="2100" b="0">
                <a:solidFill>
                  <a:schemeClr val="tx1"/>
                </a:solidFill>
                <a:latin typeface="+mj-lt"/>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71449" y="178308"/>
            <a:ext cx="6398514" cy="4786884"/>
          </a:xfrm>
          <a:solidFill>
            <a:schemeClr val="accent6">
              <a:lumMod val="60000"/>
              <a:lumOff val="40000"/>
            </a:schemeClr>
          </a:solidFill>
          <a:ln>
            <a:noFill/>
          </a:ln>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smtClean="0"/>
              <a:t>図を追加</a:t>
            </a:r>
            <a:endParaRPr lang="en-US" dirty="0"/>
          </a:p>
        </p:txBody>
      </p:sp>
      <p:sp>
        <p:nvSpPr>
          <p:cNvPr id="4" name="Text Placeholder 3"/>
          <p:cNvSpPr>
            <a:spLocks noGrp="1"/>
          </p:cNvSpPr>
          <p:nvPr>
            <p:ph type="body" sz="half" idx="2"/>
          </p:nvPr>
        </p:nvSpPr>
        <p:spPr>
          <a:xfrm>
            <a:off x="6972300" y="1714500"/>
            <a:ext cx="1824228" cy="2626614"/>
          </a:xfrm>
        </p:spPr>
        <p:txBody>
          <a:bodyPr>
            <a:normAutofit/>
          </a:bodyPr>
          <a:lstStyle>
            <a:lvl1pPr marL="0" indent="0" algn="l">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B61BEF0D-F0BB-DE4B-95CE-6DB70DBA9567}" type="datetimeFigureOut">
              <a:rPr lang="en-US" smtClean="0"/>
              <a:pPr/>
              <a:t>7/19/2023</a:t>
            </a:fld>
            <a:endParaRPr lang="en-US" dirty="0"/>
          </a:p>
        </p:txBody>
      </p:sp>
      <p:sp>
        <p:nvSpPr>
          <p:cNvPr id="6" name="Footer Placeholder 5"/>
          <p:cNvSpPr>
            <a:spLocks noGrp="1"/>
          </p:cNvSpPr>
          <p:nvPr>
            <p:ph type="ftr" sz="quarter" idx="11"/>
          </p:nvPr>
        </p:nvSpPr>
        <p:spPr/>
        <p:txBody>
          <a:bodyPr/>
          <a:lstStyle>
            <a:lvl1pPr marL="0" algn="r" defTabSz="685800" rtl="0" eaLnBrk="1" latinLnBrk="0" hangingPunct="1">
              <a:defRPr lang="en-US" sz="75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0" name="Rectangle 9"/>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9801991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176022" y="178308"/>
            <a:ext cx="8791956" cy="4786884"/>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800100" y="481946"/>
            <a:ext cx="7543800" cy="1028700"/>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0100" y="1577340"/>
            <a:ext cx="7543800" cy="2948940"/>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292098" y="4660901"/>
            <a:ext cx="2057400" cy="192024"/>
          </a:xfrm>
          <a:prstGeom prst="rect">
            <a:avLst/>
          </a:prstGeom>
        </p:spPr>
        <p:txBody>
          <a:bodyPr vert="horz" lIns="91440" tIns="45720" rIns="91440" bIns="45720" rtlCol="0" anchor="b"/>
          <a:lstStyle>
            <a:lvl1pPr algn="l">
              <a:defRPr sz="750">
                <a:solidFill>
                  <a:schemeClr val="tx1">
                    <a:lumMod val="75000"/>
                    <a:lumOff val="25000"/>
                  </a:schemeClr>
                </a:solidFill>
              </a:defRPr>
            </a:lvl1pPr>
          </a:lstStyle>
          <a:p>
            <a:fld id="{B61BEF0D-F0BB-DE4B-95CE-6DB70DBA9567}" type="datetimeFigureOut">
              <a:rPr lang="en-US" smtClean="0"/>
              <a:pPr/>
              <a:t>7/19/2023</a:t>
            </a:fld>
            <a:endParaRPr lang="en-US" dirty="0"/>
          </a:p>
        </p:txBody>
      </p:sp>
      <p:sp>
        <p:nvSpPr>
          <p:cNvPr id="5" name="Footer Placeholder 4"/>
          <p:cNvSpPr>
            <a:spLocks noGrp="1"/>
          </p:cNvSpPr>
          <p:nvPr>
            <p:ph type="ftr" sz="quarter" idx="3"/>
          </p:nvPr>
        </p:nvSpPr>
        <p:spPr>
          <a:xfrm>
            <a:off x="2617470" y="4660901"/>
            <a:ext cx="3909060" cy="192024"/>
          </a:xfrm>
          <a:prstGeom prst="rect">
            <a:avLst/>
          </a:prstGeom>
        </p:spPr>
        <p:txBody>
          <a:bodyPr vert="horz" lIns="91440" tIns="45720" rIns="91440" bIns="45720" rtlCol="0" anchor="b"/>
          <a:lstStyle>
            <a:lvl1pPr algn="ctr">
              <a:defRPr sz="75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7761401" y="4660901"/>
            <a:ext cx="1097280" cy="192024"/>
          </a:xfrm>
          <a:prstGeom prst="rect">
            <a:avLst/>
          </a:prstGeom>
        </p:spPr>
        <p:txBody>
          <a:bodyPr vert="horz" lIns="91440" tIns="45720" rIns="91440" bIns="45720" rtlCol="0" anchor="b"/>
          <a:lstStyle>
            <a:lvl1pPr algn="r">
              <a:defRPr sz="750">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8" name="Rectangle 7"/>
          <p:cNvSpPr/>
          <p:nvPr/>
        </p:nvSpPr>
        <p:spPr>
          <a:xfrm>
            <a:off x="278892" y="281178"/>
            <a:ext cx="8586216" cy="4581144"/>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73090416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Lst>
  <p:hf sldNum="0" hdr="0" ftr="0" dt="0"/>
  <p:txStyles>
    <p:titleStyle>
      <a:lvl1pPr algn="l" defTabSz="685800" rtl="0" eaLnBrk="1" latinLnBrk="0" hangingPunct="1">
        <a:lnSpc>
          <a:spcPct val="90000"/>
        </a:lnSpc>
        <a:spcBef>
          <a:spcPct val="0"/>
        </a:spcBef>
        <a:buNone/>
        <a:defRPr kumimoji="1" lang="en-US" sz="3600" kern="1200" cap="none" spc="0" baseline="0" dirty="0">
          <a:solidFill>
            <a:schemeClr val="tx1">
              <a:lumMod val="85000"/>
              <a:lumOff val="15000"/>
            </a:schemeClr>
          </a:solidFill>
          <a:effectLst/>
          <a:latin typeface="+mj-lt"/>
          <a:ea typeface="+mn-ea"/>
          <a:cs typeface="+mn-cs"/>
        </a:defRPr>
      </a:lvl1pPr>
    </p:titleStyle>
    <p:body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kumimoji="1"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8" Type="http://schemas.openxmlformats.org/officeDocument/2006/relationships/hyperlink" Target="https://sketchfab.com/3d-models/low-poly-desert-87f3124d9d2743c4986cdcedce269bae" TargetMode="External"/><Relationship Id="rId13" Type="http://schemas.openxmlformats.org/officeDocument/2006/relationships/hyperlink" Target="https://materialforwardvfx.wixsite.com/materialforward/asset" TargetMode="External"/><Relationship Id="rId3" Type="http://schemas.openxmlformats.org/officeDocument/2006/relationships/hyperlink" Target="http://marupeke296.com/NGDV_No2_CSVTable.html" TargetMode="External"/><Relationship Id="rId7" Type="http://schemas.openxmlformats.org/officeDocument/2006/relationships/hyperlink" Target="https://www.mixamo.com/#/?page=1&amp;type=Character" TargetMode="External"/><Relationship Id="rId12" Type="http://schemas.openxmlformats.org/officeDocument/2006/relationships/hyperlink" Target="https://nureyon.com/mouse-1?pattern=2" TargetMode="External"/><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hyperlink" Target="https://soundeffect-lab.info/sound/battle/" TargetMode="External"/><Relationship Id="rId11" Type="http://schemas.openxmlformats.org/officeDocument/2006/relationships/hyperlink" Target="http://www.etaro.net/archives/5325" TargetMode="External"/><Relationship Id="rId5" Type="http://schemas.openxmlformats.org/officeDocument/2006/relationships/hyperlink" Target="https://dova-s.jp/bgm/play17228.html" TargetMode="External"/><Relationship Id="rId10" Type="http://schemas.openxmlformats.org/officeDocument/2006/relationships/hyperlink" Target="http://www.etaro.net/archives/6388" TargetMode="External"/><Relationship Id="rId4" Type="http://schemas.openxmlformats.org/officeDocument/2006/relationships/hyperlink" Target="https://dova-s.jp/bgm/play1499.html" TargetMode="External"/><Relationship Id="rId9" Type="http://schemas.openxmlformats.org/officeDocument/2006/relationships/hyperlink" Target="https://sketchfab.com/3d-models/anime-starry-night-db0952ccd1ee4c77a1a07709b3d4f4f0"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ctr" anchorCtr="0">
            <a:normAutofit/>
          </a:bodyPr>
          <a:lstStyle/>
          <a:p>
            <a:pPr marL="0" lvl="0" indent="0" rtl="0">
              <a:spcBef>
                <a:spcPts val="0"/>
              </a:spcBef>
              <a:spcAft>
                <a:spcPts val="0"/>
              </a:spcAft>
              <a:buNone/>
            </a:pPr>
            <a:r>
              <a:rPr lang="en-US" cap="none" dirty="0" smtClean="0">
                <a:solidFill>
                  <a:srgbClr val="C00000"/>
                </a:solidFill>
              </a:rPr>
              <a:t>Ravine Bottom</a:t>
            </a:r>
            <a:endParaRPr lang="en-US" cap="none" dirty="0">
              <a:solidFill>
                <a:srgbClr val="C00000"/>
              </a:solidFill>
            </a:endParaRPr>
          </a:p>
        </p:txBody>
      </p:sp>
      <p:sp>
        <p:nvSpPr>
          <p:cNvPr id="55" name="Google Shape;55;p13"/>
          <p:cNvSpPr txBox="1">
            <a:spLocks noGrp="1"/>
          </p:cNvSpPr>
          <p:nvPr>
            <p:ph type="subTitle" idx="1"/>
          </p:nvPr>
        </p:nvSpPr>
        <p:spPr>
          <a:prstGeom prst="rect">
            <a:avLst/>
          </a:prstGeom>
          <a:ln>
            <a:noFill/>
          </a:ln>
        </p:spPr>
        <p:txBody>
          <a:bodyPr spcFirstLastPara="1" wrap="square" lIns="91425" tIns="91425" rIns="91425" bIns="91425" anchor="t" anchorCtr="0">
            <a:normAutofit fontScale="92500" lnSpcReduction="10000"/>
          </a:bodyPr>
          <a:lstStyle/>
          <a:p>
            <a:pPr marL="0" lvl="0" indent="0" algn="r" rtl="0">
              <a:spcBef>
                <a:spcPts val="0"/>
              </a:spcBef>
              <a:spcAft>
                <a:spcPts val="0"/>
              </a:spcAft>
              <a:buNone/>
            </a:pPr>
            <a:r>
              <a:rPr lang="ja" dirty="0" smtClean="0">
                <a:solidFill>
                  <a:srgbClr val="C00000"/>
                </a:solidFill>
              </a:rPr>
              <a:t>名前</a:t>
            </a:r>
            <a:r>
              <a:rPr lang="en-US" altLang="ja" dirty="0" smtClean="0">
                <a:solidFill>
                  <a:srgbClr val="C00000"/>
                </a:solidFill>
              </a:rPr>
              <a:t>:</a:t>
            </a:r>
            <a:r>
              <a:rPr lang="ja-JP" altLang="en-US" dirty="0" smtClean="0">
                <a:solidFill>
                  <a:srgbClr val="C00000"/>
                </a:solidFill>
              </a:rPr>
              <a:t>　福島　慶悟</a:t>
            </a:r>
            <a:endParaRPr dirty="0">
              <a:solidFill>
                <a:srgbClr val="C0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solidFill>
                  <a:srgbClr val="002060"/>
                </a:solidFill>
                <a:latin typeface="ＭＳ ゴシック" panose="020B0609070205080204" pitchFamily="49" charset="-128"/>
                <a:ea typeface="ＭＳ ゴシック" panose="020B0609070205080204" pitchFamily="49" charset="-128"/>
              </a:rPr>
              <a:t>８</a:t>
            </a:r>
            <a:r>
              <a:rPr lang="ja" dirty="0" smtClean="0">
                <a:solidFill>
                  <a:srgbClr val="002060"/>
                </a:solidFill>
                <a:latin typeface="ＭＳ ゴシック" panose="020B0609070205080204" pitchFamily="49" charset="-128"/>
                <a:ea typeface="ＭＳ ゴシック" panose="020B0609070205080204" pitchFamily="49" charset="-128"/>
              </a:rPr>
              <a:t>．</a:t>
            </a:r>
            <a:r>
              <a:rPr lang="ja-JP" altLang="en-US" sz="3100" dirty="0" smtClean="0">
                <a:solidFill>
                  <a:srgbClr val="002060"/>
                </a:solidFill>
                <a:latin typeface="ＭＳ ゴシック" panose="020B0609070205080204" pitchFamily="49" charset="-128"/>
                <a:ea typeface="ＭＳ ゴシック" panose="020B0609070205080204" pitchFamily="49" charset="-128"/>
              </a:rPr>
              <a:t>制作中に意識して気を付けたところ</a:t>
            </a:r>
            <a:endParaRPr sz="2000" dirty="0">
              <a:solidFill>
                <a:srgbClr val="002060"/>
              </a:solidFill>
              <a:latin typeface="ＭＳ ゴシック" panose="020B0609070205080204" pitchFamily="49" charset="-128"/>
              <a:ea typeface="ＭＳ ゴシック" panose="020B0609070205080204" pitchFamily="49" charset="-128"/>
            </a:endParaRPr>
          </a:p>
        </p:txBody>
      </p:sp>
      <p:sp>
        <p:nvSpPr>
          <p:cNvPr id="5" name="テキスト プレースホルダー 4"/>
          <p:cNvSpPr txBox="1">
            <a:spLocks noGrp="1"/>
          </p:cNvSpPr>
          <p:nvPr>
            <p:ph type="body" idx="1"/>
          </p:nvPr>
        </p:nvSpPr>
        <p:spPr>
          <a:xfrm>
            <a:off x="141767" y="1613722"/>
            <a:ext cx="9973277" cy="2612223"/>
          </a:xfrm>
          <a:prstGeom prst="rect">
            <a:avLst/>
          </a:prstGeom>
          <a:noFill/>
        </p:spPr>
        <p:txBody>
          <a:bodyPr wrap="square" rtlCol="0">
            <a:spAutoFit/>
          </a:bodyPr>
          <a:lstStyle/>
          <a:p>
            <a:pPr marL="114300" indent="0">
              <a:buNone/>
            </a:pPr>
            <a:r>
              <a:rPr kumimoji="1" lang="ja-JP" altLang="en-US" sz="1600" b="1" dirty="0" smtClean="0">
                <a:solidFill>
                  <a:srgbClr val="002060"/>
                </a:solidFill>
                <a:latin typeface="ＭＳ 明朝" panose="02020609040205080304" pitchFamily="17" charset="-128"/>
                <a:ea typeface="ＭＳ 明朝" panose="02020609040205080304" pitchFamily="17" charset="-128"/>
              </a:rPr>
              <a:t>■</a:t>
            </a:r>
            <a:r>
              <a:rPr kumimoji="1" lang="ja-JP" altLang="en-US" sz="1600" b="1" dirty="0" smtClean="0">
                <a:solidFill>
                  <a:srgbClr val="002060"/>
                </a:solidFill>
                <a:latin typeface="ＭＳ ゴシック" panose="020B0609070205080204" pitchFamily="49" charset="-128"/>
                <a:ea typeface="ＭＳ ゴシック" panose="020B0609070205080204" pitchFamily="49" charset="-128"/>
              </a:rPr>
              <a:t>なぜそう考えて制作していたか説明すると</a:t>
            </a:r>
            <a:endParaRPr kumimoji="1" lang="en-US" altLang="ja-JP" dirty="0" smtClean="0">
              <a:latin typeface="ＭＳ ゴシック" panose="020B0609070205080204" pitchFamily="49" charset="-128"/>
              <a:ea typeface="ＭＳ ゴシック" panose="020B0609070205080204" pitchFamily="49" charset="-128"/>
            </a:endParaRPr>
          </a:p>
          <a:p>
            <a:pPr marL="114300" indent="0">
              <a:lnSpc>
                <a:spcPct val="250000"/>
              </a:lnSpc>
              <a:buNone/>
            </a:pPr>
            <a:r>
              <a:rPr lang="ja-JP" altLang="en-US" b="1" dirty="0">
                <a:solidFill>
                  <a:schemeClr val="accent4">
                    <a:lumMod val="50000"/>
                  </a:schemeClr>
                </a:solidFill>
                <a:latin typeface="ＭＳ ゴシック" panose="020B0609070205080204" pitchFamily="49" charset="-128"/>
                <a:ea typeface="ＭＳ ゴシック" panose="020B0609070205080204" pitchFamily="49" charset="-128"/>
              </a:rPr>
              <a:t>　</a:t>
            </a: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ソースで何をしているのかを説明するテキストを書かない場合起こる問題点</a:t>
            </a:r>
            <a:endParaRPr kumimoji="1" lang="en-US" altLang="ja-JP" dirty="0" smtClean="0">
              <a:solidFill>
                <a:srgbClr val="002060"/>
              </a:solidFill>
            </a:endParaRPr>
          </a:p>
          <a:p>
            <a:pPr marL="114300" indent="0">
              <a:buNone/>
            </a:pPr>
            <a:r>
              <a:rPr kumimoji="1" lang="ja-JP" altLang="en-US" dirty="0"/>
              <a:t>　</a:t>
            </a:r>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プログラマが見ても理解するのに時間が掛かるものになる。プログラマ以外は、もっと時間が掛かる。</a:t>
            </a:r>
            <a:endParaRPr kumimoji="1" lang="en-US" altLang="ja-JP" dirty="0" smtClean="0">
              <a:solidFill>
                <a:schemeClr val="accent4">
                  <a:lumMod val="50000"/>
                </a:schemeClr>
              </a:solidFill>
              <a:latin typeface="ＭＳ 明朝" panose="02020609040205080304" pitchFamily="17" charset="-128"/>
              <a:ea typeface="ＭＳ 明朝" panose="02020609040205080304" pitchFamily="17" charset="-128"/>
            </a:endParaRPr>
          </a:p>
          <a:p>
            <a:pPr marL="114300" indent="0">
              <a:lnSpc>
                <a:spcPct val="250000"/>
              </a:lnSpc>
              <a:buNone/>
            </a:pPr>
            <a:r>
              <a:rPr lang="ja-JP" altLang="en-US" b="1" dirty="0">
                <a:solidFill>
                  <a:schemeClr val="accent4">
                    <a:lumMod val="50000"/>
                  </a:schemeClr>
                </a:solidFill>
                <a:latin typeface="ＭＳ ゴシック" panose="020B0609070205080204" pitchFamily="49" charset="-128"/>
                <a:ea typeface="ＭＳ ゴシック" panose="020B0609070205080204" pitchFamily="49" charset="-128"/>
              </a:rPr>
              <a:t>　</a:t>
            </a: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数値</a:t>
            </a:r>
            <a:r>
              <a:rPr kumimoji="1" lang="ja-JP" altLang="en-US" b="1" dirty="0">
                <a:solidFill>
                  <a:srgbClr val="002060"/>
                </a:solidFill>
                <a:latin typeface="ＭＳ ゴシック" panose="020B0609070205080204" pitchFamily="49" charset="-128"/>
                <a:ea typeface="ＭＳ ゴシック" panose="020B0609070205080204" pitchFamily="49" charset="-128"/>
              </a:rPr>
              <a:t>を</a:t>
            </a:r>
            <a:r>
              <a:rPr kumimoji="1" lang="ja-JP" altLang="en-US" b="1" dirty="0">
                <a:solidFill>
                  <a:srgbClr val="002060"/>
                </a:solidFill>
                <a:latin typeface="ＭＳ ゴシック" panose="020B0609070205080204" pitchFamily="49" charset="-128"/>
                <a:ea typeface="ＭＳ ゴシック" panose="020B0609070205080204" pitchFamily="49" charset="-128"/>
                <a:cs typeface="Arial" panose="020B0604020202020204" pitchFamily="34" charset="0"/>
              </a:rPr>
              <a:t>ソース</a:t>
            </a:r>
            <a:r>
              <a:rPr kumimoji="1" lang="ja-JP" altLang="en-US" b="1" dirty="0">
                <a:solidFill>
                  <a:srgbClr val="002060"/>
                </a:solidFill>
                <a:latin typeface="ＭＳ ゴシック" panose="020B0609070205080204" pitchFamily="49" charset="-128"/>
                <a:ea typeface="ＭＳ ゴシック" panose="020B0609070205080204" pitchFamily="49" charset="-128"/>
              </a:rPr>
              <a:t>に直接</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設定</a:t>
            </a:r>
            <a:r>
              <a:rPr kumimoji="1" lang="ja-JP" altLang="en-US" b="1" dirty="0">
                <a:solidFill>
                  <a:srgbClr val="002060"/>
                </a:solidFill>
                <a:latin typeface="ＭＳ ゴシック" panose="020B0609070205080204" pitchFamily="49" charset="-128"/>
                <a:ea typeface="ＭＳ ゴシック" panose="020B0609070205080204" pitchFamily="49" charset="-128"/>
              </a:rPr>
              <a:t>すること</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で起こる問題点</a:t>
            </a:r>
            <a:endParaRPr lang="en-US" altLang="ja-JP" dirty="0">
              <a:solidFill>
                <a:srgbClr val="002060"/>
              </a:solidFill>
            </a:endParaRPr>
          </a:p>
          <a:p>
            <a:pPr marL="114300" indent="0">
              <a:buNone/>
            </a:pPr>
            <a:r>
              <a:rPr lang="ja-JP" altLang="en-US" b="1" dirty="0">
                <a:solidFill>
                  <a:srgbClr val="002060"/>
                </a:solidFill>
                <a:latin typeface="ＭＳ ゴシック" panose="020B0609070205080204" pitchFamily="49" charset="-128"/>
                <a:ea typeface="ＭＳ ゴシック" panose="020B0609070205080204" pitchFamily="49" charset="-128"/>
                <a:cs typeface="Arial" panose="020B0604020202020204" pitchFamily="34" charset="0"/>
              </a:rPr>
              <a:t>　</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rPr>
              <a:t>重大なエラーや見落としにつながる、</a:t>
            </a:r>
            <a:r>
              <a:rPr lang="ja-JP" altLang="en-US" b="1" dirty="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rPr>
              <a:t>メンテナンス性が悪いプログラムに</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rPr>
              <a:t>なる。</a:t>
            </a:r>
            <a:endParaRPr lang="en-US" altLang="ja-JP" dirty="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a:p>
            <a:pPr marL="114300" indent="0">
              <a:lnSpc>
                <a:spcPct val="250000"/>
              </a:lnSpc>
              <a:buNone/>
            </a:pPr>
            <a:r>
              <a:rPr lang="ja-JP" altLang="en-US" b="1" dirty="0">
                <a:solidFill>
                  <a:schemeClr val="accent4">
                    <a:lumMod val="50000"/>
                  </a:schemeClr>
                </a:solidFill>
                <a:latin typeface="ＭＳ ゴシック" panose="020B0609070205080204" pitchFamily="49" charset="-128"/>
                <a:ea typeface="ＭＳ ゴシック" panose="020B0609070205080204" pitchFamily="49" charset="-128"/>
              </a:rPr>
              <a:t>　</a:t>
            </a: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関数名を分かりやすくしない場合に起こる問題点</a:t>
            </a:r>
            <a:endParaRPr lang="en-US" altLang="ja-JP" dirty="0">
              <a:solidFill>
                <a:srgbClr val="002060"/>
              </a:solidFill>
              <a:latin typeface="Arial" panose="020B0604020202020204" pitchFamily="34" charset="0"/>
              <a:cs typeface="Arial" panose="020B0604020202020204" pitchFamily="34" charset="0"/>
            </a:endParaRPr>
          </a:p>
          <a:p>
            <a:pPr marL="114300" indent="0">
              <a:buNone/>
            </a:pPr>
            <a:r>
              <a:rPr lang="ja-JP" altLang="en-US" b="1" dirty="0" smtClean="0">
                <a:solidFill>
                  <a:srgbClr val="002060"/>
                </a:solidFill>
                <a:latin typeface="ＭＳ 明朝" panose="02020609040205080304" pitchFamily="17" charset="-128"/>
                <a:ea typeface="ＭＳ 明朝" panose="02020609040205080304" pitchFamily="17" charset="-128"/>
                <a:cs typeface="Arial" panose="020B0604020202020204" pitchFamily="34" charset="0"/>
              </a:rPr>
              <a:t>　</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rPr>
              <a:t>プログラムの動きが分からない。理解するのに分からない関数名のプログラムを読まなければいけなくなる。</a:t>
            </a:r>
            <a:endParaRPr lang="en-US" altLang="ja-JP" b="1" dirty="0" smtClean="0">
              <a:solidFill>
                <a:schemeClr val="accent4">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p:txBody>
      </p:sp>
    </p:spTree>
    <p:extLst>
      <p:ext uri="{BB962C8B-B14F-4D97-AF65-F5344CB8AC3E}">
        <p14:creationId xmlns:p14="http://schemas.microsoft.com/office/powerpoint/2010/main" val="30418611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72;p16"/>
          <p:cNvSpPr txBox="1">
            <a:spLocks noGrp="1"/>
          </p:cNvSpPr>
          <p:nvPr>
            <p:ph type="title"/>
          </p:nvPr>
        </p:nvSpPr>
        <p:spPr>
          <a:xfrm>
            <a:off x="311700" y="445025"/>
            <a:ext cx="8520600" cy="572700"/>
          </a:xfrm>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ＭＳ ゴシック" panose="020B0609070205080204" pitchFamily="49" charset="-128"/>
                <a:ea typeface="ＭＳ ゴシック" panose="020B0609070205080204" pitchFamily="49" charset="-128"/>
              </a:rPr>
              <a:t>９</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実際のソースファイル</a:t>
            </a:r>
            <a:r>
              <a:rPr lang="en-US" altLang="ja-JP" sz="28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回避処理の途中まで</a:t>
            </a:r>
            <a:r>
              <a:rPr lang="en-US" altLang="ja-JP" sz="2800" dirty="0" smtClean="0">
                <a:solidFill>
                  <a:srgbClr val="002060"/>
                </a:solidFill>
                <a:latin typeface="ＭＳ ゴシック" panose="020B0609070205080204" pitchFamily="49" charset="-128"/>
                <a:ea typeface="ＭＳ ゴシック" panose="020B0609070205080204" pitchFamily="49" charset="-128"/>
              </a:rPr>
              <a:t>)</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370" y="1233157"/>
            <a:ext cx="6053335" cy="3416727"/>
          </a:xfrm>
          <a:prstGeom prst="rect">
            <a:avLst/>
          </a:prstGeom>
        </p:spPr>
      </p:pic>
    </p:spTree>
    <p:extLst>
      <p:ext uri="{BB962C8B-B14F-4D97-AF65-F5344CB8AC3E}">
        <p14:creationId xmlns:p14="http://schemas.microsoft.com/office/powerpoint/2010/main" val="23342373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en-US" altLang="ja" sz="3200" dirty="0">
                <a:solidFill>
                  <a:srgbClr val="002060"/>
                </a:solidFill>
                <a:latin typeface="ＭＳ ゴシック" panose="020B0609070205080204" pitchFamily="49" charset="-128"/>
                <a:ea typeface="ＭＳ ゴシック" panose="020B0609070205080204" pitchFamily="49" charset="-128"/>
              </a:rPr>
              <a:t>10</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まとめ</a:t>
            </a:r>
            <a:r>
              <a:rPr lang="en-US" altLang="ja-JP" sz="2800" dirty="0">
                <a:solidFill>
                  <a:srgbClr val="002060"/>
                </a:solidFill>
                <a:latin typeface="ＭＳ ゴシック" panose="020B0609070205080204" pitchFamily="49" charset="-128"/>
                <a:ea typeface="ＭＳ ゴシック" panose="020B0609070205080204" pitchFamily="49" charset="-128"/>
              </a:rPr>
              <a:t/>
            </a:r>
            <a:br>
              <a:rPr lang="en-US" altLang="ja-JP" sz="2800" dirty="0">
                <a:solidFill>
                  <a:srgbClr val="002060"/>
                </a:solidFill>
                <a:latin typeface="ＭＳ ゴシック" panose="020B0609070205080204" pitchFamily="49" charset="-128"/>
                <a:ea typeface="ＭＳ ゴシック" panose="020B0609070205080204" pitchFamily="49" charset="-128"/>
              </a:rPr>
            </a:br>
            <a:endParaRPr lang="en-US" sz="3200" dirty="0">
              <a:solidFill>
                <a:srgbClr val="002060"/>
              </a:solidFill>
              <a:latin typeface="ＭＳ ゴシック" panose="020B0609070205080204" pitchFamily="49" charset="-128"/>
              <a:ea typeface="ＭＳ ゴシック" panose="020B0609070205080204" pitchFamily="49" charset="-128"/>
            </a:endParaRPr>
          </a:p>
        </p:txBody>
      </p:sp>
      <p:sp>
        <p:nvSpPr>
          <p:cNvPr id="4" name="正方形/長方形 3"/>
          <p:cNvSpPr/>
          <p:nvPr/>
        </p:nvSpPr>
        <p:spPr>
          <a:xfrm>
            <a:off x="419100" y="2124603"/>
            <a:ext cx="8191500" cy="1175706"/>
          </a:xfrm>
          <a:prstGeom prst="rect">
            <a:avLst/>
          </a:prstGeom>
        </p:spPr>
        <p:txBody>
          <a:bodyPr wrap="square">
            <a:spAutoFit/>
          </a:bodyPr>
          <a:lstStyle/>
          <a:p>
            <a:pPr marL="0" indent="0">
              <a:lnSpc>
                <a:spcPct val="120000"/>
              </a:lnSpc>
              <a:spcAft>
                <a:spcPts val="1200"/>
              </a:spcAft>
              <a:buNone/>
            </a:pPr>
            <a:r>
              <a:rPr lang="ja-JP" altLang="en-US" b="1" dirty="0" smtClean="0">
                <a:solidFill>
                  <a:srgbClr val="002060"/>
                </a:solidFill>
                <a:latin typeface="ＭＳ 明朝" panose="02020609040205080304" pitchFamily="17" charset="-128"/>
                <a:ea typeface="ＭＳ 明朝" panose="02020609040205080304" pitchFamily="17" charset="-128"/>
              </a:rPr>
              <a:t>■</a:t>
            </a:r>
            <a:r>
              <a:rPr lang="ja-JP" altLang="en-US" b="1" dirty="0" smtClean="0">
                <a:solidFill>
                  <a:srgbClr val="002060"/>
                </a:solidFill>
                <a:latin typeface="ＭＳ ゴシック" panose="020B0609070205080204" pitchFamily="49" charset="-128"/>
                <a:ea typeface="ＭＳ ゴシック" panose="020B0609070205080204" pitchFamily="49" charset="-128"/>
              </a:rPr>
              <a:t>ネットや書物で調べ、苦心しつつもパラメータファイルを考え導入した</a:t>
            </a:r>
            <a:endParaRPr lang="en-US" altLang="ja-JP" b="1" dirty="0" smtClean="0">
              <a:solidFill>
                <a:srgbClr val="002060"/>
              </a:solidFill>
              <a:latin typeface="ＭＳ ゴシック" panose="020B0609070205080204" pitchFamily="49" charset="-128"/>
              <a:ea typeface="ＭＳ ゴシック" panose="020B0609070205080204" pitchFamily="49" charset="-128"/>
            </a:endParaRPr>
          </a:p>
          <a:p>
            <a:pPr marL="0" indent="0">
              <a:lnSpc>
                <a:spcPct val="120000"/>
              </a:lnSpc>
              <a:spcAft>
                <a:spcPts val="1200"/>
              </a:spcAft>
              <a:buNone/>
            </a:pPr>
            <a:endParaRPr lang="en-US" altLang="ja-JP" b="1" dirty="0" smtClean="0">
              <a:solidFill>
                <a:schemeClr val="tx1"/>
              </a:solidFill>
              <a:latin typeface="ＭＳ 明朝" panose="02020609040205080304" pitchFamily="17" charset="-128"/>
              <a:ea typeface="ＭＳ 明朝" panose="02020609040205080304" pitchFamily="17" charset="-128"/>
            </a:endParaRPr>
          </a:p>
          <a:p>
            <a:pPr>
              <a:lnSpc>
                <a:spcPct val="120000"/>
              </a:lnSpc>
              <a:spcAft>
                <a:spcPts val="1200"/>
              </a:spcAft>
            </a:pPr>
            <a:r>
              <a:rPr lang="ja-JP" altLang="en-US" b="1" dirty="0" smtClean="0">
                <a:solidFill>
                  <a:srgbClr val="002060"/>
                </a:solidFill>
                <a:latin typeface="ＭＳ 明朝" panose="02020609040205080304" pitchFamily="17" charset="-128"/>
                <a:ea typeface="ＭＳ 明朝" panose="02020609040205080304" pitchFamily="17" charset="-128"/>
              </a:rPr>
              <a:t>■</a:t>
            </a:r>
            <a:r>
              <a:rPr lang="ja-JP" altLang="en-US" b="1" dirty="0" smtClean="0">
                <a:solidFill>
                  <a:srgbClr val="002060"/>
                </a:solidFill>
                <a:latin typeface="ＭＳ ゴシック" panose="020B0609070205080204" pitchFamily="49" charset="-128"/>
                <a:ea typeface="ＭＳ ゴシック" panose="020B0609070205080204" pitchFamily="49" charset="-128"/>
              </a:rPr>
              <a:t>個人製作作品だがチーム制作した場合や他人が見ても分かりやすいソースにするのを心掛けた</a:t>
            </a:r>
            <a:endParaRPr lang="en-US" altLang="ja-JP" b="1" dirty="0" smtClean="0">
              <a:solidFill>
                <a:srgbClr val="002060"/>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14538324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en-US" altLang="ja" sz="3200" dirty="0" smtClean="0">
                <a:solidFill>
                  <a:srgbClr val="002060"/>
                </a:solidFill>
                <a:latin typeface="ＭＳ ゴシック" panose="020B0609070205080204" pitchFamily="49" charset="-128"/>
                <a:ea typeface="ＭＳ ゴシック" panose="020B0609070205080204" pitchFamily="49" charset="-128"/>
              </a:rPr>
              <a:t>11</a:t>
            </a:r>
            <a:r>
              <a:rPr lang="ja" sz="3200" dirty="0" smtClean="0">
                <a:solidFill>
                  <a:srgbClr val="002060"/>
                </a:solidFill>
                <a:latin typeface="ＭＳ ゴシック" panose="020B0609070205080204" pitchFamily="49" charset="-128"/>
                <a:ea typeface="ＭＳ ゴシック" panose="020B0609070205080204" pitchFamily="49" charset="-128"/>
              </a:rPr>
              <a:t>．</a:t>
            </a:r>
            <a:r>
              <a:rPr lang="ja-JP" altLang="en-US" sz="2800" dirty="0" smtClean="0">
                <a:solidFill>
                  <a:srgbClr val="002060"/>
                </a:solidFill>
                <a:latin typeface="ＭＳ ゴシック" panose="020B0609070205080204" pitchFamily="49" charset="-128"/>
                <a:ea typeface="ＭＳ ゴシック" panose="020B0609070205080204" pitchFamily="49" charset="-128"/>
              </a:rPr>
              <a:t>参考にした情報　ライブラリ等々</a:t>
            </a:r>
            <a:r>
              <a:rPr lang="en-US" altLang="ja-JP" sz="2800" dirty="0"/>
              <a:t/>
            </a:r>
            <a:br>
              <a:rPr lang="en-US" altLang="ja-JP" sz="2800" dirty="0"/>
            </a:br>
            <a:endParaRPr lang="en-US" sz="3200" dirty="0"/>
          </a:p>
        </p:txBody>
      </p:sp>
      <p:sp>
        <p:nvSpPr>
          <p:cNvPr id="4" name="正方形/長方形 3"/>
          <p:cNvSpPr/>
          <p:nvPr/>
        </p:nvSpPr>
        <p:spPr>
          <a:xfrm>
            <a:off x="408648" y="1177161"/>
            <a:ext cx="7816850" cy="3539430"/>
          </a:xfrm>
          <a:prstGeom prst="rect">
            <a:avLst/>
          </a:prstGeom>
        </p:spPr>
        <p:txBody>
          <a:bodyPr wrap="square">
            <a:spAutoFit/>
          </a:bodyPr>
          <a:lstStyle/>
          <a:p>
            <a:r>
              <a:rPr lang="en-US" altLang="ja-JP" sz="700" dirty="0">
                <a:sym typeface="Segoe UI Emoji" panose="020B0502040204020203" pitchFamily="34" charset="0"/>
              </a:rPr>
              <a:t>●</a:t>
            </a:r>
            <a:r>
              <a:rPr lang="ja-JP" altLang="ja-JP" sz="700" dirty="0"/>
              <a:t>参考にした情報　ライブラリ</a:t>
            </a:r>
          </a:p>
          <a:p>
            <a:r>
              <a:rPr lang="en-US" altLang="ja-JP" sz="700" dirty="0"/>
              <a:t>	</a:t>
            </a:r>
            <a:r>
              <a:rPr lang="en-US" altLang="ja-JP" sz="700" dirty="0">
                <a:sym typeface="Segoe UI Emoji" panose="020B0502040204020203" pitchFamily="34" charset="0"/>
              </a:rPr>
              <a:t>●</a:t>
            </a:r>
            <a:r>
              <a:rPr lang="ja-JP" altLang="ja-JP" sz="700" dirty="0"/>
              <a:t>データテーブルの実装</a:t>
            </a:r>
          </a:p>
          <a:p>
            <a:r>
              <a:rPr lang="en-US" altLang="ja-JP" sz="700" dirty="0"/>
              <a:t>		</a:t>
            </a:r>
            <a:r>
              <a:rPr lang="ja-JP" altLang="ja-JP" sz="700" dirty="0"/>
              <a:t>　</a:t>
            </a:r>
            <a:r>
              <a:rPr lang="en-US" altLang="ja-JP" sz="700" u="sng" dirty="0">
                <a:hlinkClick r:id="rId3"/>
              </a:rPr>
              <a:t>http://marupeke296.com/NGDV_No2_CSVTable.html</a:t>
            </a:r>
            <a:endParaRPr lang="ja-JP" altLang="ja-JP" sz="700" dirty="0"/>
          </a:p>
          <a:p>
            <a:r>
              <a:rPr lang="ja-JP" altLang="ja-JP" sz="700" dirty="0"/>
              <a:t>　　　　</a:t>
            </a:r>
          </a:p>
          <a:p>
            <a:r>
              <a:rPr lang="en-US" altLang="ja-JP" sz="700" dirty="0">
                <a:sym typeface="Segoe UI Emoji" panose="020B0502040204020203" pitchFamily="34" charset="0"/>
              </a:rPr>
              <a:t>●</a:t>
            </a:r>
            <a:r>
              <a:rPr lang="en-US" altLang="ja-JP" sz="700" dirty="0"/>
              <a:t>BGM</a:t>
            </a:r>
            <a:endParaRPr lang="ja-JP" altLang="ja-JP" sz="700" dirty="0"/>
          </a:p>
          <a:p>
            <a:r>
              <a:rPr lang="en-US" altLang="ja-JP" sz="700" dirty="0"/>
              <a:t>		</a:t>
            </a:r>
            <a:r>
              <a:rPr lang="ja-JP" altLang="ja-JP" sz="700" dirty="0"/>
              <a:t>タイトル画面</a:t>
            </a:r>
          </a:p>
          <a:p>
            <a:r>
              <a:rPr lang="en-US" altLang="ja-JP" sz="700" dirty="0"/>
              <a:t>		</a:t>
            </a:r>
            <a:r>
              <a:rPr lang="ja-JP" altLang="ja-JP" sz="700" dirty="0"/>
              <a:t>　</a:t>
            </a:r>
            <a:r>
              <a:rPr lang="en-US" altLang="ja-JP" sz="700" u="sng" dirty="0">
                <a:hlinkClick r:id="rId4"/>
              </a:rPr>
              <a:t>https://dova-s.jp/bgm/play1499.html</a:t>
            </a:r>
            <a:endParaRPr lang="ja-JP" altLang="ja-JP" sz="700" dirty="0"/>
          </a:p>
          <a:p>
            <a:r>
              <a:rPr lang="en-US" altLang="ja-JP" sz="700" dirty="0"/>
              <a:t>		</a:t>
            </a:r>
            <a:r>
              <a:rPr lang="ja-JP" altLang="ja-JP" sz="700" dirty="0"/>
              <a:t>ゲームシーン</a:t>
            </a:r>
          </a:p>
          <a:p>
            <a:r>
              <a:rPr lang="en-US" altLang="ja-JP" sz="700" dirty="0"/>
              <a:t>		</a:t>
            </a:r>
            <a:r>
              <a:rPr lang="ja-JP" altLang="ja-JP" sz="700" dirty="0"/>
              <a:t>　</a:t>
            </a:r>
            <a:r>
              <a:rPr lang="en-US" altLang="ja-JP" sz="700" u="sng" dirty="0">
                <a:hlinkClick r:id="rId5"/>
              </a:rPr>
              <a:t>https://dova-s.jp/bgm/play17228.html</a:t>
            </a:r>
            <a:endParaRPr lang="ja-JP" altLang="ja-JP" sz="700" dirty="0"/>
          </a:p>
          <a:p>
            <a:r>
              <a:rPr lang="en-US" altLang="ja-JP" sz="700" dirty="0"/>
              <a:t>	</a:t>
            </a:r>
            <a:r>
              <a:rPr lang="en-US" altLang="ja-JP" sz="700" dirty="0">
                <a:sym typeface="Segoe UI Emoji" panose="020B0502040204020203" pitchFamily="34" charset="0"/>
              </a:rPr>
              <a:t>●</a:t>
            </a:r>
            <a:r>
              <a:rPr lang="en-US" altLang="ja-JP" sz="700" dirty="0"/>
              <a:t>SE</a:t>
            </a:r>
            <a:r>
              <a:rPr lang="ja-JP" altLang="ja-JP" sz="700" dirty="0"/>
              <a:t>すべて</a:t>
            </a:r>
          </a:p>
          <a:p>
            <a:r>
              <a:rPr lang="en-US" altLang="ja-JP" sz="700" dirty="0"/>
              <a:t>		</a:t>
            </a:r>
            <a:r>
              <a:rPr lang="ja-JP" altLang="ja-JP" sz="700" dirty="0"/>
              <a:t>　</a:t>
            </a:r>
            <a:r>
              <a:rPr lang="en-US" altLang="ja-JP" sz="700" u="sng" dirty="0">
                <a:hlinkClick r:id="rId6"/>
              </a:rPr>
              <a:t>https://soundeffect-lab.info/sound/battle/</a:t>
            </a:r>
            <a:endParaRPr lang="ja-JP" altLang="ja-JP" sz="700" dirty="0"/>
          </a:p>
          <a:p>
            <a:r>
              <a:rPr lang="en-US" altLang="ja-JP" sz="700" dirty="0"/>
              <a:t>	</a:t>
            </a:r>
            <a:endParaRPr lang="ja-JP" altLang="ja-JP" sz="700" dirty="0"/>
          </a:p>
          <a:p>
            <a:r>
              <a:rPr lang="en-US" altLang="ja-JP" sz="700" dirty="0">
                <a:sym typeface="Segoe UI Emoji" panose="020B0502040204020203" pitchFamily="34" charset="0"/>
              </a:rPr>
              <a:t>●</a:t>
            </a:r>
            <a:r>
              <a:rPr lang="en-US" altLang="ja-JP" sz="700" dirty="0"/>
              <a:t>3D</a:t>
            </a:r>
            <a:r>
              <a:rPr lang="ja-JP" altLang="ja-JP" sz="700" dirty="0"/>
              <a:t>モデル</a:t>
            </a:r>
          </a:p>
          <a:p>
            <a:r>
              <a:rPr lang="en-US" altLang="ja-JP" sz="700" dirty="0"/>
              <a:t>	</a:t>
            </a:r>
            <a:r>
              <a:rPr lang="ja-JP" altLang="ja-JP" sz="700" dirty="0"/>
              <a:t>　</a:t>
            </a:r>
            <a:r>
              <a:rPr lang="en-US" altLang="ja-JP" sz="700" dirty="0"/>
              <a:t>	Player</a:t>
            </a:r>
            <a:endParaRPr lang="ja-JP" altLang="ja-JP" sz="700" dirty="0"/>
          </a:p>
          <a:p>
            <a:r>
              <a:rPr lang="en-US" altLang="ja-JP" sz="700" dirty="0"/>
              <a:t>		</a:t>
            </a:r>
            <a:r>
              <a:rPr lang="ja-JP" altLang="ja-JP" sz="700" dirty="0"/>
              <a:t>　</a:t>
            </a:r>
            <a:r>
              <a:rPr lang="en-US" altLang="ja-JP" sz="700" u="sng" dirty="0">
                <a:hlinkClick r:id="rId7"/>
              </a:rPr>
              <a:t>https://www.mixamo.com/#/?page=1&amp;type=Character</a:t>
            </a:r>
            <a:endParaRPr lang="ja-JP" altLang="ja-JP" sz="700" dirty="0"/>
          </a:p>
          <a:p>
            <a:r>
              <a:rPr lang="en-US" altLang="ja-JP" sz="700" dirty="0"/>
              <a:t>	  	 Enemy</a:t>
            </a:r>
            <a:endParaRPr lang="ja-JP" altLang="ja-JP" sz="700" dirty="0"/>
          </a:p>
          <a:p>
            <a:r>
              <a:rPr lang="en-US" altLang="ja-JP" sz="700" dirty="0"/>
              <a:t>		   </a:t>
            </a:r>
            <a:r>
              <a:rPr lang="en-US" altLang="ja-JP" sz="700" u="sng" dirty="0">
                <a:hlinkClick r:id="rId7"/>
              </a:rPr>
              <a:t>https://www.mixamo.com/#/?page=1&amp;type=Character</a:t>
            </a:r>
            <a:endParaRPr lang="ja-JP" altLang="ja-JP" sz="700" dirty="0"/>
          </a:p>
          <a:p>
            <a:r>
              <a:rPr lang="en-US" altLang="ja-JP" sz="700" dirty="0"/>
              <a:t>		 Map</a:t>
            </a:r>
            <a:endParaRPr lang="ja-JP" altLang="ja-JP" sz="700" dirty="0"/>
          </a:p>
          <a:p>
            <a:r>
              <a:rPr lang="en-US" altLang="ja-JP" sz="700" dirty="0"/>
              <a:t>		</a:t>
            </a:r>
            <a:r>
              <a:rPr lang="ja-JP" altLang="ja-JP" sz="700" dirty="0"/>
              <a:t>　 </a:t>
            </a:r>
            <a:r>
              <a:rPr lang="en-US" altLang="ja-JP" sz="700" u="sng" dirty="0">
                <a:hlinkClick r:id="rId8"/>
              </a:rPr>
              <a:t>https://sketchfab.com/3d-models/low-poly-desert-87f3124d9d2743c4986cdcedce269bae</a:t>
            </a:r>
            <a:endParaRPr lang="ja-JP" altLang="ja-JP" sz="700" dirty="0"/>
          </a:p>
          <a:p>
            <a:r>
              <a:rPr lang="en-US" altLang="ja-JP" sz="700" dirty="0"/>
              <a:t>	 	 Sky</a:t>
            </a:r>
            <a:endParaRPr lang="ja-JP" altLang="ja-JP" sz="700" dirty="0"/>
          </a:p>
          <a:p>
            <a:r>
              <a:rPr lang="en-US" altLang="ja-JP" sz="700" dirty="0"/>
              <a:t>		   </a:t>
            </a:r>
            <a:r>
              <a:rPr lang="en-US" altLang="ja-JP" sz="700" u="sng" dirty="0">
                <a:hlinkClick r:id="rId9"/>
              </a:rPr>
              <a:t>https://sketchfab.com/3d-models/anime-starry-night-db0952ccd1ee4c77a1a07709b3d4f4f0</a:t>
            </a:r>
            <a:endParaRPr lang="ja-JP" altLang="ja-JP" sz="700" dirty="0"/>
          </a:p>
          <a:p>
            <a:r>
              <a:rPr lang="en-US" altLang="ja-JP" sz="700" dirty="0"/>
              <a:t> </a:t>
            </a:r>
            <a:endParaRPr lang="ja-JP" altLang="ja-JP" sz="700" dirty="0"/>
          </a:p>
          <a:p>
            <a:r>
              <a:rPr lang="en-US" altLang="ja-JP" sz="700" dirty="0">
                <a:sym typeface="Segoe UI Emoji" panose="020B0502040204020203" pitchFamily="34" charset="0"/>
              </a:rPr>
              <a:t>●</a:t>
            </a:r>
            <a:r>
              <a:rPr lang="en-US" altLang="ja-JP" sz="700" dirty="0"/>
              <a:t>UI</a:t>
            </a:r>
            <a:endParaRPr lang="ja-JP" altLang="ja-JP" sz="700" dirty="0"/>
          </a:p>
          <a:p>
            <a:r>
              <a:rPr lang="en-US" altLang="ja-JP" sz="700" dirty="0"/>
              <a:t>	</a:t>
            </a:r>
            <a:r>
              <a:rPr lang="ja-JP" altLang="ja-JP" sz="700" dirty="0"/>
              <a:t>　</a:t>
            </a:r>
            <a:r>
              <a:rPr lang="en-US" altLang="ja-JP" sz="700" dirty="0"/>
              <a:t>	 WASD</a:t>
            </a:r>
            <a:r>
              <a:rPr lang="ja-JP" altLang="ja-JP" sz="700" dirty="0"/>
              <a:t>キー、</a:t>
            </a:r>
            <a:r>
              <a:rPr lang="en-US" altLang="ja-JP" sz="700" dirty="0"/>
              <a:t>Shift</a:t>
            </a:r>
            <a:r>
              <a:rPr lang="ja-JP" altLang="ja-JP" sz="700" dirty="0"/>
              <a:t>キー</a:t>
            </a:r>
          </a:p>
          <a:p>
            <a:r>
              <a:rPr lang="en-US" altLang="ja-JP" sz="700" dirty="0"/>
              <a:t>		    </a:t>
            </a:r>
            <a:r>
              <a:rPr lang="en-US" altLang="ja-JP" sz="700" u="sng" dirty="0">
                <a:hlinkClick r:id="rId10"/>
              </a:rPr>
              <a:t>http://www.etaro.net/archives/6388</a:t>
            </a:r>
            <a:endParaRPr lang="ja-JP" altLang="ja-JP" sz="700" dirty="0"/>
          </a:p>
          <a:p>
            <a:r>
              <a:rPr lang="en-US" altLang="ja-JP" sz="700" dirty="0"/>
              <a:t>		 F1</a:t>
            </a:r>
            <a:r>
              <a:rPr lang="ja-JP" altLang="ja-JP" sz="700" dirty="0"/>
              <a:t>キー</a:t>
            </a:r>
            <a:r>
              <a:rPr lang="en-US" altLang="ja-JP" sz="700" dirty="0"/>
              <a:t>,F2</a:t>
            </a:r>
            <a:r>
              <a:rPr lang="ja-JP" altLang="ja-JP" sz="700" dirty="0"/>
              <a:t>キー</a:t>
            </a:r>
          </a:p>
          <a:p>
            <a:r>
              <a:rPr lang="en-US" altLang="ja-JP" sz="700" dirty="0"/>
              <a:t>		    </a:t>
            </a:r>
            <a:r>
              <a:rPr lang="en-US" altLang="ja-JP" sz="700" u="sng" dirty="0">
                <a:hlinkClick r:id="rId11"/>
              </a:rPr>
              <a:t>http://www.etaro.net/archives/5325</a:t>
            </a:r>
            <a:endParaRPr lang="ja-JP" altLang="ja-JP" sz="700" dirty="0"/>
          </a:p>
          <a:p>
            <a:r>
              <a:rPr lang="en-US" altLang="ja-JP" sz="700" dirty="0"/>
              <a:t>		 </a:t>
            </a:r>
            <a:r>
              <a:rPr lang="ja-JP" altLang="ja-JP" sz="700" dirty="0"/>
              <a:t>マウス</a:t>
            </a:r>
          </a:p>
          <a:p>
            <a:r>
              <a:rPr lang="en-US" altLang="ja-JP" sz="700" dirty="0"/>
              <a:t>		    </a:t>
            </a:r>
            <a:r>
              <a:rPr lang="en-US" altLang="ja-JP" sz="700" u="sng" dirty="0">
                <a:hlinkClick r:id="rId12"/>
              </a:rPr>
              <a:t>https://nureyon.com/mouse-1?pattern=2</a:t>
            </a:r>
            <a:endParaRPr lang="ja-JP" altLang="ja-JP" sz="700" dirty="0"/>
          </a:p>
          <a:p>
            <a:r>
              <a:rPr lang="en-US" altLang="ja-JP" sz="700" dirty="0"/>
              <a:t> </a:t>
            </a:r>
            <a:endParaRPr lang="ja-JP" altLang="ja-JP" sz="700" dirty="0"/>
          </a:p>
          <a:p>
            <a:r>
              <a:rPr lang="en-US" altLang="ja-JP" sz="700" dirty="0"/>
              <a:t>	</a:t>
            </a:r>
            <a:r>
              <a:rPr lang="en-US" altLang="ja-JP" sz="700" dirty="0">
                <a:sym typeface="Segoe UI Emoji" panose="020B0502040204020203" pitchFamily="34" charset="0"/>
              </a:rPr>
              <a:t>●</a:t>
            </a:r>
            <a:r>
              <a:rPr lang="ja-JP" altLang="ja-JP" sz="700" dirty="0"/>
              <a:t>エフェクト</a:t>
            </a:r>
          </a:p>
          <a:p>
            <a:r>
              <a:rPr lang="en-US" altLang="ja-JP" sz="700" dirty="0"/>
              <a:t>		    </a:t>
            </a:r>
            <a:r>
              <a:rPr lang="en-US" altLang="ja-JP" sz="700" u="sng" dirty="0">
                <a:hlinkClick r:id="rId13"/>
              </a:rPr>
              <a:t>https://materialforwardvfx.wixsite.com/materialforward/asset</a:t>
            </a:r>
            <a:endParaRPr lang="ja-JP" altLang="ja-JP" sz="700" dirty="0"/>
          </a:p>
        </p:txBody>
      </p:sp>
    </p:spTree>
    <p:extLst>
      <p:ext uri="{BB962C8B-B14F-4D97-AF65-F5344CB8AC3E}">
        <p14:creationId xmlns:p14="http://schemas.microsoft.com/office/powerpoint/2010/main" val="41684251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r>
              <a:rPr lang="ja" sz="3200" dirty="0">
                <a:solidFill>
                  <a:srgbClr val="002060"/>
                </a:solidFill>
                <a:latin typeface="ＭＳ ゴシック" panose="020B0609070205080204" pitchFamily="49" charset="-128"/>
                <a:ea typeface="ＭＳ ゴシック" panose="020B0609070205080204" pitchFamily="49" charset="-128"/>
              </a:rPr>
              <a:t>１．</a:t>
            </a:r>
            <a:r>
              <a:rPr lang="ja" sz="2800" dirty="0">
                <a:solidFill>
                  <a:srgbClr val="002060"/>
                </a:solidFill>
                <a:latin typeface="ＭＳ ゴシック" panose="020B0609070205080204" pitchFamily="49" charset="-128"/>
                <a:ea typeface="ＭＳ ゴシック" panose="020B0609070205080204" pitchFamily="49" charset="-128"/>
              </a:rPr>
              <a:t>ゲーム</a:t>
            </a:r>
            <a:r>
              <a:rPr lang="ja" sz="2800" dirty="0" smtClean="0">
                <a:solidFill>
                  <a:srgbClr val="002060"/>
                </a:solidFill>
                <a:latin typeface="ＭＳ ゴシック" panose="020B0609070205080204" pitchFamily="49" charset="-128"/>
                <a:ea typeface="ＭＳ ゴシック" panose="020B0609070205080204" pitchFamily="49" charset="-128"/>
              </a:rPr>
              <a:t>概要</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
        <p:nvSpPr>
          <p:cNvPr id="61" name="Google Shape;61;p14"/>
          <p:cNvSpPr txBox="1">
            <a:spLocks noGrp="1"/>
          </p:cNvSpPr>
          <p:nvPr>
            <p:ph type="body" idx="1"/>
          </p:nvPr>
        </p:nvSpPr>
        <p:spPr>
          <a:xfrm>
            <a:off x="432350" y="1152475"/>
            <a:ext cx="8520600" cy="3416400"/>
          </a:xfrm>
          <a:prstGeom prst="rect">
            <a:avLst/>
          </a:prstGeom>
        </p:spPr>
        <p:txBody>
          <a:bodyPr spcFirstLastPara="1" wrap="square" lIns="91425" tIns="91425" rIns="91425" bIns="91425" anchor="ctr" anchorCtr="0">
            <a:normAutofit/>
          </a:bodyPr>
          <a:lstStyle/>
          <a:p>
            <a:pPr marL="0" lvl="0" indent="0" algn="just" rtl="0">
              <a:lnSpc>
                <a:spcPct val="150000"/>
              </a:lnSpc>
              <a:spcBef>
                <a:spcPts val="0"/>
              </a:spcBef>
              <a:spcAft>
                <a:spcPts val="1200"/>
              </a:spcAft>
              <a:buNone/>
            </a:pPr>
            <a:r>
              <a:rPr lang="ja-JP" altLang="en-US" sz="1600" dirty="0" smtClean="0">
                <a:solidFill>
                  <a:srgbClr val="002060"/>
                </a:solidFill>
                <a:latin typeface="+mj-ea"/>
                <a:ea typeface="+mj-ea"/>
              </a:rPr>
              <a:t>■ジャンル</a:t>
            </a:r>
            <a:endParaRPr lang="en-US" altLang="ja-JP" sz="1600" dirty="0" smtClean="0">
              <a:solidFill>
                <a:srgbClr val="002060"/>
              </a:solidFill>
              <a:latin typeface="+mj-ea"/>
              <a:ea typeface="+mj-ea"/>
            </a:endParaRPr>
          </a:p>
          <a:p>
            <a:pPr marL="0" lvl="0" indent="0" algn="just" rtl="0">
              <a:lnSpc>
                <a:spcPct val="50000"/>
              </a:lnSpc>
              <a:spcBef>
                <a:spcPts val="0"/>
              </a:spcBef>
              <a:spcAft>
                <a:spcPts val="1200"/>
              </a:spcAft>
              <a:buNone/>
            </a:pPr>
            <a:r>
              <a:rPr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3D</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アクションゲーム</a:t>
            </a:r>
            <a:endParaRPr lang="en-US" altLang="ja-JP" b="1" dirty="0">
              <a:latin typeface="ＭＳ 明朝" panose="02020609040205080304" pitchFamily="17" charset="-128"/>
              <a:ea typeface="ＭＳ 明朝" panose="02020609040205080304" pitchFamily="17" charset="-128"/>
            </a:endParaRPr>
          </a:p>
          <a:p>
            <a:pPr marL="0" indent="0" algn="just">
              <a:lnSpc>
                <a:spcPct val="150000"/>
              </a:lnSpc>
              <a:spcAft>
                <a:spcPts val="1200"/>
              </a:spcAft>
              <a:buNone/>
            </a:pPr>
            <a:r>
              <a:rPr lang="ja-JP" altLang="en-US" sz="1600" dirty="0">
                <a:solidFill>
                  <a:srgbClr val="002060"/>
                </a:solidFill>
                <a:latin typeface="+mj-ea"/>
                <a:ea typeface="+mj-ea"/>
              </a:rPr>
              <a:t>■使用した</a:t>
            </a:r>
            <a:r>
              <a:rPr lang="ja-JP" altLang="en-US" sz="1600" dirty="0" smtClean="0">
                <a:solidFill>
                  <a:srgbClr val="002060"/>
                </a:solidFill>
                <a:latin typeface="+mj-ea"/>
                <a:ea typeface="+mj-ea"/>
              </a:rPr>
              <a:t>ツール</a:t>
            </a:r>
            <a:endParaRPr lang="en-US" altLang="ja-JP" dirty="0">
              <a:latin typeface="ＭＳ 明朝" panose="02020609040205080304" pitchFamily="17" charset="-128"/>
              <a:ea typeface="ＭＳ 明朝" panose="02020609040205080304" pitchFamily="17" charset="-128"/>
            </a:endParaRPr>
          </a:p>
          <a:p>
            <a:pPr marL="0" indent="0" algn="just">
              <a:lnSpc>
                <a:spcPct val="50000"/>
              </a:lnSpc>
              <a:spcAft>
                <a:spcPts val="1200"/>
              </a:spcAft>
              <a:buNone/>
            </a:pPr>
            <a:r>
              <a:rPr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Visual Studio</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　</a:t>
            </a:r>
            <a:r>
              <a:rPr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Excel(</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パラメータファイル作成</a:t>
            </a:r>
            <a:r>
              <a:rPr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a:t>
            </a:r>
            <a:endParaRPr lang="en-US" altLang="ja-JP" b="1" dirty="0" smtClean="0">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600" dirty="0">
                <a:solidFill>
                  <a:srgbClr val="002060"/>
                </a:solidFill>
                <a:latin typeface="+mj-ea"/>
                <a:ea typeface="+mj-ea"/>
              </a:rPr>
              <a:t>■</a:t>
            </a:r>
            <a:r>
              <a:rPr lang="ja-JP" altLang="en-US" sz="1600" dirty="0" smtClean="0">
                <a:solidFill>
                  <a:srgbClr val="002060"/>
                </a:solidFill>
                <a:latin typeface="+mj-ea"/>
                <a:ea typeface="+mj-ea"/>
              </a:rPr>
              <a:t>セールスポイント</a:t>
            </a:r>
            <a:endParaRPr lang="en-US" altLang="ja-JP" dirty="0">
              <a:latin typeface="ＭＳ 明朝" panose="02020609040205080304" pitchFamily="17" charset="-128"/>
              <a:ea typeface="ＭＳ 明朝" panose="02020609040205080304" pitchFamily="17" charset="-128"/>
            </a:endParaRPr>
          </a:p>
          <a:p>
            <a:pPr marL="0" indent="0">
              <a:lnSpc>
                <a:spcPct val="50000"/>
              </a:lnSpc>
              <a:spcAft>
                <a:spcPts val="1200"/>
              </a:spcAft>
              <a:buNone/>
            </a:pP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敵</a:t>
            </a:r>
            <a:r>
              <a:rPr lang="ja-JP" altLang="en-US" b="1" dirty="0">
                <a:solidFill>
                  <a:schemeClr val="accent4">
                    <a:lumMod val="50000"/>
                  </a:schemeClr>
                </a:solidFill>
                <a:latin typeface="ＭＳ 明朝" panose="02020609040205080304" pitchFamily="17" charset="-128"/>
                <a:ea typeface="ＭＳ 明朝" panose="02020609040205080304" pitchFamily="17" charset="-128"/>
              </a:rPr>
              <a:t>の攻撃を回避し、プレイヤと敵の攻防を楽しむ</a:t>
            </a:r>
            <a:r>
              <a:rPr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アクションゲーム</a:t>
            </a:r>
            <a:endParaRPr lang="en-US" b="1" dirty="0"/>
          </a:p>
          <a:p>
            <a:pPr marL="0" indent="0">
              <a:lnSpc>
                <a:spcPct val="150000"/>
              </a:lnSpc>
              <a:spcAft>
                <a:spcPts val="1200"/>
              </a:spcAft>
              <a:buNone/>
            </a:pPr>
            <a:r>
              <a:rPr lang="ja-JP" altLang="en-US" sz="1600" dirty="0">
                <a:solidFill>
                  <a:srgbClr val="002060"/>
                </a:solidFill>
                <a:latin typeface="+mj-ea"/>
                <a:ea typeface="+mj-ea"/>
              </a:rPr>
              <a:t>■個人製作作品</a:t>
            </a:r>
            <a:endParaRPr lang="en-US" altLang="ja-JP" sz="1600" dirty="0">
              <a:solidFill>
                <a:srgbClr val="002060"/>
              </a:solidFill>
              <a:latin typeface="+mj-ea"/>
              <a:ea typeface="+mj-ea"/>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ＭＳ ゴシック" panose="020B0609070205080204" pitchFamily="49" charset="-128"/>
                <a:ea typeface="ＭＳ ゴシック" panose="020B0609070205080204" pitchFamily="49" charset="-128"/>
              </a:rPr>
              <a:t>２</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プレイ動画</a:t>
            </a:r>
            <a:r>
              <a:rPr lang="en-US" altLang="ja-JP" sz="2800" dirty="0"/>
              <a:t/>
            </a:r>
            <a:br>
              <a:rPr lang="en-US" altLang="ja-JP" sz="2800" dirty="0"/>
            </a:br>
            <a:endParaRPr lang="en-US" sz="3200" dirty="0"/>
          </a:p>
        </p:txBody>
      </p:sp>
      <p:pic>
        <p:nvPicPr>
          <p:cNvPr id="3" name="プレイ動画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0941" y="1041399"/>
            <a:ext cx="4881033" cy="366077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mj-ea"/>
                <a:ea typeface="+mj-ea"/>
              </a:rPr>
              <a:t>３</a:t>
            </a:r>
            <a:r>
              <a:rPr lang="ja" sz="3200" dirty="0" smtClean="0">
                <a:solidFill>
                  <a:srgbClr val="002060"/>
                </a:solidFill>
                <a:latin typeface="+mj-ea"/>
                <a:ea typeface="+mj-ea"/>
              </a:rPr>
              <a:t>．</a:t>
            </a:r>
            <a:r>
              <a:rPr lang="ja-JP" altLang="en-US" sz="2800" dirty="0">
                <a:solidFill>
                  <a:srgbClr val="002060"/>
                </a:solidFill>
                <a:latin typeface="+mj-ea"/>
                <a:ea typeface="+mj-ea"/>
              </a:rPr>
              <a:t>コンセプト</a:t>
            </a:r>
            <a:r>
              <a:rPr lang="en-US" altLang="ja-JP" sz="2800" dirty="0"/>
              <a:t/>
            </a:r>
            <a:br>
              <a:rPr lang="en-US" altLang="ja-JP" sz="2800" dirty="0"/>
            </a:br>
            <a:endParaRPr lang="en-US" sz="3200" dirty="0"/>
          </a:p>
        </p:txBody>
      </p:sp>
      <p:sp>
        <p:nvSpPr>
          <p:cNvPr id="4" name="正方形/長方形 3"/>
          <p:cNvSpPr/>
          <p:nvPr/>
        </p:nvSpPr>
        <p:spPr>
          <a:xfrm>
            <a:off x="419100" y="1493425"/>
            <a:ext cx="8191500" cy="2458365"/>
          </a:xfrm>
          <a:prstGeom prst="rect">
            <a:avLst/>
          </a:prstGeom>
        </p:spPr>
        <p:txBody>
          <a:bodyPr wrap="square">
            <a:spAutoFit/>
          </a:bodyPr>
          <a:lstStyle/>
          <a:p>
            <a:pPr marL="0" indent="0">
              <a:spcAft>
                <a:spcPts val="1200"/>
              </a:spcAft>
              <a:buNone/>
            </a:pPr>
            <a:r>
              <a:rPr lang="ja-JP" altLang="en-US" sz="1600" b="1" dirty="0" smtClean="0">
                <a:solidFill>
                  <a:srgbClr val="002060"/>
                </a:solidFill>
                <a:latin typeface="ＭＳ 明朝" panose="02020609040205080304" pitchFamily="17" charset="-128"/>
                <a:ea typeface="ＭＳ 明朝" panose="02020609040205080304" pitchFamily="17"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どういう面白さを売りのゲームを目指すか</a:t>
            </a:r>
            <a:endParaRPr lang="en-US" altLang="ja-JP" sz="1600" b="1" dirty="0" smtClean="0">
              <a:solidFill>
                <a:srgbClr val="002060"/>
              </a:solidFill>
              <a:latin typeface="ＭＳ ゴシック" panose="020B0609070205080204" pitchFamily="49" charset="-128"/>
              <a:ea typeface="ＭＳ ゴシック" panose="020B0609070205080204" pitchFamily="49" charset="-128"/>
            </a:endParaRPr>
          </a:p>
          <a:p>
            <a:pPr marL="0" indent="0">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敵の攻撃をタイミングよく回避もしくはガードで敵との攻防を楽しむシンプルな操作性のアクションゲームを作りたいというコンセプトで制作。</a:t>
            </a:r>
            <a:endParaRPr lang="en-US" altLang="ja-JP" sz="1350" b="1" dirty="0" smtClean="0">
              <a:solidFill>
                <a:schemeClr val="accent4">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600" b="1" dirty="0" smtClean="0">
                <a:solidFill>
                  <a:srgbClr val="002060"/>
                </a:solidFill>
                <a:latin typeface="+mj-ea"/>
                <a:ea typeface="+mj-ea"/>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どう</a:t>
            </a:r>
            <a:r>
              <a:rPr lang="ja-JP" altLang="en-US" sz="1600" b="1" dirty="0">
                <a:solidFill>
                  <a:srgbClr val="002060"/>
                </a:solidFill>
                <a:latin typeface="ＭＳ ゴシック" panose="020B0609070205080204" pitchFamily="49" charset="-128"/>
                <a:ea typeface="ＭＳ ゴシック" panose="020B0609070205080204" pitchFamily="49" charset="-128"/>
              </a:rPr>
              <a:t>いうアクションを入れるか</a:t>
            </a:r>
            <a:endParaRPr lang="en-US" altLang="ja-JP" sz="1600" b="1" dirty="0">
              <a:solidFill>
                <a:srgbClr val="002060"/>
              </a:solidFill>
              <a:latin typeface="ＭＳ ゴシック" panose="020B0609070205080204" pitchFamily="49" charset="-128"/>
              <a:ea typeface="ＭＳ ゴシック" panose="020B0609070205080204" pitchFamily="49" charset="-128"/>
            </a:endParaRPr>
          </a:p>
          <a:p>
            <a:pPr marL="0" indent="0">
              <a:lnSpc>
                <a:spcPct val="50000"/>
              </a:lnSpc>
              <a:spcAft>
                <a:spcPts val="1200"/>
              </a:spcAft>
              <a:buNone/>
            </a:pP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プレイヤには</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、攻撃コンボ、特殊アクションは、回避もしくはガードのどちらかを実装したい。</a:t>
            </a:r>
            <a:endParaRPr lang="en-US" altLang="ja-JP" sz="1350" b="1" dirty="0">
              <a:solidFill>
                <a:schemeClr val="accent4">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600" b="1" dirty="0">
                <a:solidFill>
                  <a:srgbClr val="002060"/>
                </a:solidFill>
                <a:latin typeface="+mj-ea"/>
                <a:ea typeface="+mj-ea"/>
              </a:rPr>
              <a:t>■どういう仕組みで作るか</a:t>
            </a:r>
            <a:endParaRPr lang="en-US" altLang="ja-JP" sz="1600" b="1" dirty="0">
              <a:solidFill>
                <a:srgbClr val="002060"/>
              </a:solidFill>
              <a:latin typeface="+mj-ea"/>
              <a:ea typeface="+mj-ea"/>
            </a:endParaRPr>
          </a:p>
          <a:p>
            <a:pPr>
              <a:lnSpc>
                <a:spcPct val="50000"/>
              </a:lnSpc>
              <a:spcAft>
                <a:spcPts val="1200"/>
              </a:spcAft>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プレイヤも敵等々を外部ファイルを使って変更できるようにしたい</a:t>
            </a: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11097023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lgn="l" rtl="0">
              <a:spcBef>
                <a:spcPts val="0"/>
              </a:spcBef>
              <a:spcAft>
                <a:spcPts val="0"/>
              </a:spcAft>
              <a:buNone/>
            </a:pPr>
            <a:r>
              <a:rPr lang="ja-JP" altLang="en-US" sz="3200" dirty="0">
                <a:solidFill>
                  <a:srgbClr val="002060"/>
                </a:solidFill>
                <a:latin typeface="+mj-ea"/>
                <a:ea typeface="+mj-ea"/>
              </a:rPr>
              <a:t>４</a:t>
            </a:r>
            <a:r>
              <a:rPr lang="ja" sz="3200" dirty="0">
                <a:solidFill>
                  <a:srgbClr val="002060"/>
                </a:solidFill>
                <a:latin typeface="+mj-ea"/>
                <a:ea typeface="+mj-ea"/>
              </a:rPr>
              <a:t>．</a:t>
            </a:r>
            <a:r>
              <a:rPr lang="ja-JP" altLang="en-US" sz="2800" dirty="0">
                <a:solidFill>
                  <a:srgbClr val="002060"/>
                </a:solidFill>
                <a:latin typeface="+mj-ea"/>
                <a:ea typeface="+mj-ea"/>
              </a:rPr>
              <a:t>制作中に起こった</a:t>
            </a:r>
            <a:r>
              <a:rPr lang="ja-JP" altLang="en-US" sz="2800" dirty="0" smtClean="0">
                <a:solidFill>
                  <a:srgbClr val="002060"/>
                </a:solidFill>
                <a:latin typeface="+mj-ea"/>
                <a:ea typeface="+mj-ea"/>
              </a:rPr>
              <a:t>問題</a:t>
            </a:r>
            <a:endParaRPr lang="en-US" sz="3200" dirty="0">
              <a:solidFill>
                <a:srgbClr val="002060"/>
              </a:solidFill>
              <a:latin typeface="+mj-ea"/>
              <a:ea typeface="+mj-ea"/>
            </a:endParaRPr>
          </a:p>
        </p:txBody>
      </p:sp>
      <p:sp>
        <p:nvSpPr>
          <p:cNvPr id="2" name="正方形/長方形 1"/>
          <p:cNvSpPr/>
          <p:nvPr/>
        </p:nvSpPr>
        <p:spPr>
          <a:xfrm>
            <a:off x="393700" y="1537648"/>
            <a:ext cx="8235950" cy="2584041"/>
          </a:xfrm>
          <a:prstGeom prst="rect">
            <a:avLst/>
          </a:prstGeom>
        </p:spPr>
        <p:txBody>
          <a:bodyPr wrap="square">
            <a:spAutoFit/>
          </a:bodyPr>
          <a:lstStyle/>
          <a:p>
            <a:pPr marL="0" indent="0">
              <a:spcAft>
                <a:spcPts val="1200"/>
              </a:spcAft>
              <a:buFont typeface="Arial"/>
              <a:buNone/>
            </a:pPr>
            <a:r>
              <a:rPr lang="ja-JP" altLang="en-US" sz="1600" b="1" dirty="0" smtClean="0">
                <a:solidFill>
                  <a:srgbClr val="002060"/>
                </a:solidFill>
                <a:latin typeface="+mj-ea"/>
                <a:ea typeface="+mj-ea"/>
              </a:rPr>
              <a:t>■</a:t>
            </a:r>
            <a:r>
              <a:rPr lang="ja-JP" altLang="en-US" sz="1600" b="1" dirty="0">
                <a:solidFill>
                  <a:srgbClr val="002060"/>
                </a:solidFill>
                <a:latin typeface="+mj-ea"/>
                <a:ea typeface="+mj-ea"/>
              </a:rPr>
              <a:t>特定のキーを使った操作方法が分かりにくい問題</a:t>
            </a:r>
            <a:endParaRPr lang="en-US" altLang="ja-JP" sz="1600" b="1" dirty="0">
              <a:solidFill>
                <a:srgbClr val="002060"/>
              </a:solidFill>
              <a:latin typeface="+mj-ea"/>
              <a:ea typeface="+mj-ea"/>
            </a:endParaRPr>
          </a:p>
          <a:p>
            <a:pPr marL="0" indent="0">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操作方法をゲーム内</a:t>
            </a: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で説明し、</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初めてこのゲーム触る</a:t>
            </a: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人にも分かりやすいように意識して</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作った</a:t>
            </a:r>
            <a:endParaRPr lang="en-US" altLang="ja-JP" sz="1350" b="1" dirty="0">
              <a:solidFill>
                <a:schemeClr val="accent4">
                  <a:lumMod val="50000"/>
                </a:schemeClr>
              </a:solidFill>
              <a:latin typeface="ＭＳ 明朝" panose="02020609040205080304" pitchFamily="17" charset="-128"/>
              <a:ea typeface="ＭＳ 明朝" panose="02020609040205080304" pitchFamily="17" charset="-128"/>
            </a:endParaRPr>
          </a:p>
          <a:p>
            <a:pPr>
              <a:lnSpc>
                <a:spcPct val="200000"/>
              </a:lnSpc>
              <a:spcAft>
                <a:spcPts val="1200"/>
              </a:spcAft>
            </a:pPr>
            <a:r>
              <a:rPr lang="ja-JP" altLang="en-US" sz="1600" b="1" dirty="0">
                <a:solidFill>
                  <a:srgbClr val="002060"/>
                </a:solidFill>
                <a:latin typeface="+mj-ea"/>
                <a:ea typeface="+mj-ea"/>
              </a:rPr>
              <a:t>■特殊アクションのガードや全体の操作性が悪い問題</a:t>
            </a:r>
            <a:endParaRPr lang="en-US" altLang="ja-JP" sz="1600" b="1" dirty="0">
              <a:solidFill>
                <a:srgbClr val="002060"/>
              </a:solidFill>
              <a:latin typeface="+mj-ea"/>
              <a:ea typeface="+mj-ea"/>
            </a:endParaRPr>
          </a:p>
          <a:p>
            <a:pPr marL="0" indent="0">
              <a:lnSpc>
                <a:spcPts val="100"/>
              </a:lnSpc>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回避に変更し、ゲーム全体のテンポを速くした。プレイヤの攻撃が敵に追従するなどを実装した。</a:t>
            </a:r>
            <a:endParaRPr lang="en-US" altLang="ja-JP" sz="135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50000"/>
              </a:lnSpc>
              <a:spcAft>
                <a:spcPts val="1200"/>
              </a:spcAft>
              <a:buNone/>
            </a:pP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操作性</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も移動処理を修正し、操作性を改善させた</a:t>
            </a:r>
            <a:endParaRPr lang="en-US" altLang="ja-JP" sz="135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200000"/>
              </a:lnSpc>
              <a:spcAft>
                <a:spcPts val="1200"/>
              </a:spcAft>
              <a:buFont typeface="Arial"/>
              <a:buNone/>
            </a:pPr>
            <a:r>
              <a:rPr lang="ja-JP" altLang="en-US" sz="1600" b="1" dirty="0">
                <a:solidFill>
                  <a:srgbClr val="002060"/>
                </a:solidFill>
                <a:latin typeface="+mj-ea"/>
                <a:ea typeface="+mj-ea"/>
              </a:rPr>
              <a:t>■敵を複数同時に出していなかったため、パラメータファイルの導入の</a:t>
            </a:r>
            <a:r>
              <a:rPr lang="ja-JP" altLang="en-US" sz="1600" b="1" dirty="0" smtClean="0">
                <a:solidFill>
                  <a:srgbClr val="002060"/>
                </a:solidFill>
                <a:latin typeface="+mj-ea"/>
                <a:ea typeface="+mj-ea"/>
              </a:rPr>
              <a:t>意味が・</a:t>
            </a:r>
            <a:r>
              <a:rPr lang="ja-JP" altLang="en-US" sz="1600" b="1" dirty="0">
                <a:solidFill>
                  <a:srgbClr val="002060"/>
                </a:solidFill>
                <a:latin typeface="+mj-ea"/>
                <a:ea typeface="+mj-ea"/>
              </a:rPr>
              <a:t>・・</a:t>
            </a:r>
            <a:endParaRPr lang="en-US" altLang="ja-JP" sz="1600" b="1" dirty="0">
              <a:solidFill>
                <a:srgbClr val="002060"/>
              </a:solidFill>
              <a:latin typeface="+mj-ea"/>
              <a:ea typeface="+mj-ea"/>
            </a:endParaRPr>
          </a:p>
          <a:p>
            <a:pPr marL="0" indent="0">
              <a:lnSpc>
                <a:spcPts val="100"/>
              </a:lnSpc>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複数同時に出現させ、パラメータファイルを紐づけた</a:t>
            </a:r>
            <a:endParaRPr lang="en-US" altLang="ja-JP" sz="1350" b="1" dirty="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8627999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mj-ea"/>
                <a:ea typeface="+mj-ea"/>
              </a:rPr>
              <a:t>５</a:t>
            </a:r>
            <a:r>
              <a:rPr lang="ja" sz="3200" dirty="0">
                <a:solidFill>
                  <a:srgbClr val="002060"/>
                </a:solidFill>
                <a:latin typeface="+mj-ea"/>
                <a:ea typeface="+mj-ea"/>
              </a:rPr>
              <a:t>．</a:t>
            </a:r>
            <a:r>
              <a:rPr lang="ja-JP" altLang="en-US" sz="2800" dirty="0">
                <a:solidFill>
                  <a:srgbClr val="002060"/>
                </a:solidFill>
                <a:latin typeface="+mj-ea"/>
                <a:ea typeface="+mj-ea"/>
              </a:rPr>
              <a:t>制作中に起こった問題を</a:t>
            </a:r>
            <a:r>
              <a:rPr lang="ja-JP" altLang="en-US" sz="2800" dirty="0" smtClean="0">
                <a:solidFill>
                  <a:srgbClr val="002060"/>
                </a:solidFill>
                <a:latin typeface="+mj-ea"/>
                <a:ea typeface="+mj-ea"/>
              </a:rPr>
              <a:t>踏まえて</a:t>
            </a:r>
            <a:endParaRPr lang="en-US" sz="3200" dirty="0">
              <a:solidFill>
                <a:srgbClr val="002060"/>
              </a:solidFill>
              <a:latin typeface="+mj-ea"/>
              <a:ea typeface="+mj-ea"/>
            </a:endParaRPr>
          </a:p>
        </p:txBody>
      </p:sp>
      <p:sp>
        <p:nvSpPr>
          <p:cNvPr id="2" name="正方形/長方形 1"/>
          <p:cNvSpPr/>
          <p:nvPr/>
        </p:nvSpPr>
        <p:spPr>
          <a:xfrm>
            <a:off x="400050" y="1507528"/>
            <a:ext cx="8235950" cy="2598404"/>
          </a:xfrm>
          <a:prstGeom prst="rect">
            <a:avLst/>
          </a:prstGeom>
        </p:spPr>
        <p:txBody>
          <a:bodyPr wrap="square">
            <a:spAutoFit/>
          </a:bodyPr>
          <a:lstStyle/>
          <a:p>
            <a:pPr marL="0" indent="0">
              <a:lnSpc>
                <a:spcPct val="120000"/>
              </a:lnSpc>
              <a:spcAft>
                <a:spcPts val="1200"/>
              </a:spcAft>
              <a:buNone/>
            </a:pPr>
            <a:r>
              <a:rPr lang="ja-JP" altLang="en-US" sz="1800" b="1" dirty="0" smtClean="0">
                <a:solidFill>
                  <a:srgbClr val="002060"/>
                </a:solidFill>
                <a:latin typeface="ＭＳ ゴシック" panose="020B0609070205080204" pitchFamily="49" charset="-128"/>
                <a:ea typeface="ＭＳ ゴシック" panose="020B0609070205080204" pitchFamily="49"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現在の完成したゲームで意識して制作したポイントは</a:t>
            </a:r>
            <a:endParaRPr lang="en-US" altLang="ja-JP"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▶制作のプログラミングを分かりやすいように意識して制作をした</a:t>
            </a:r>
            <a:endParaRPr lang="en-US" altLang="ja-JP" sz="1350" b="1" dirty="0" smtClean="0">
              <a:solidFill>
                <a:schemeClr val="tx1"/>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▶敵の攻撃を回避し、攻防を楽しむゲームにした</a:t>
            </a:r>
            <a:endParaRPr lang="en-US" altLang="ja-JP" sz="1350" b="1" dirty="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操作性が悪い問題は、プログラム</a:t>
            </a: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の</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変更修正等々で解決した</a:t>
            </a:r>
            <a:endParaRPr lang="en-US" altLang="ja-JP" sz="1350" b="1" dirty="0" smtClean="0">
              <a:solidFill>
                <a:schemeClr val="tx1"/>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350" b="1" dirty="0">
                <a:solidFill>
                  <a:schemeClr val="accent4">
                    <a:lumMod val="50000"/>
                  </a:schemeClr>
                </a:solidFill>
                <a:latin typeface="ＭＳ 明朝" panose="02020609040205080304" pitchFamily="17" charset="-128"/>
                <a:ea typeface="ＭＳ 明朝" panose="02020609040205080304" pitchFamily="17" charset="-128"/>
              </a:rPr>
              <a:t>▶</a:t>
            </a:r>
            <a:r>
              <a:rPr lang="ja-JP" altLang="en-US" sz="1350" b="1" dirty="0" smtClean="0">
                <a:solidFill>
                  <a:schemeClr val="accent4">
                    <a:lumMod val="50000"/>
                  </a:schemeClr>
                </a:solidFill>
                <a:latin typeface="ＭＳ 明朝" panose="02020609040205080304" pitchFamily="17" charset="-128"/>
                <a:ea typeface="ＭＳ 明朝" panose="02020609040205080304" pitchFamily="17" charset="-128"/>
              </a:rPr>
              <a:t>パラメータファイルを使った敵のレベルをコントロールや、敵の数の増減などの難易度やゲームレベルの調整に柔軟性を持たせた。</a:t>
            </a:r>
            <a:endParaRPr lang="en-US" altLang="ja-JP" sz="1350" b="1" dirty="0" smtClean="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2243697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Autofit/>
          </a:bodyPr>
          <a:lstStyle/>
          <a:p>
            <a:pPr marL="0" lvl="0" indent="0"/>
            <a:r>
              <a:rPr lang="ja-JP" altLang="en-US" sz="3200" dirty="0">
                <a:solidFill>
                  <a:srgbClr val="002060"/>
                </a:solidFill>
                <a:latin typeface="+mj-ea"/>
                <a:ea typeface="+mj-ea"/>
              </a:rPr>
              <a:t>６</a:t>
            </a:r>
            <a:r>
              <a:rPr lang="ja" sz="3200" dirty="0">
                <a:solidFill>
                  <a:srgbClr val="002060"/>
                </a:solidFill>
                <a:latin typeface="+mj-ea"/>
                <a:ea typeface="+mj-ea"/>
              </a:rPr>
              <a:t>．</a:t>
            </a:r>
            <a:r>
              <a:rPr lang="ja" sz="2800" dirty="0">
                <a:solidFill>
                  <a:srgbClr val="002060"/>
                </a:solidFill>
                <a:latin typeface="ＭＳ ゴシック" panose="020B0609070205080204" pitchFamily="49" charset="-128"/>
                <a:ea typeface="ＭＳ ゴシック" panose="020B0609070205080204" pitchFamily="49" charset="-128"/>
              </a:rPr>
              <a:t>制作</a:t>
            </a:r>
            <a:r>
              <a:rPr lang="ja-JP" altLang="en-US" sz="2800" dirty="0">
                <a:solidFill>
                  <a:srgbClr val="002060"/>
                </a:solidFill>
                <a:latin typeface="ＭＳ ゴシック" panose="020B0609070205080204" pitchFamily="49" charset="-128"/>
                <a:ea typeface="ＭＳ ゴシック" panose="020B0609070205080204" pitchFamily="49" charset="-128"/>
              </a:rPr>
              <a:t>中に苦労した</a:t>
            </a:r>
            <a:r>
              <a:rPr lang="ja-JP" altLang="en-US" sz="2800" dirty="0" smtClean="0">
                <a:solidFill>
                  <a:srgbClr val="002060"/>
                </a:solidFill>
                <a:latin typeface="ＭＳ ゴシック" panose="020B0609070205080204" pitchFamily="49" charset="-128"/>
                <a:ea typeface="ＭＳ ゴシック" panose="020B0609070205080204" pitchFamily="49" charset="-128"/>
              </a:rPr>
              <a:t>ところ</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
        <p:nvSpPr>
          <p:cNvPr id="73" name="Google Shape;73;p16"/>
          <p:cNvSpPr txBox="1">
            <a:spLocks noGrp="1"/>
          </p:cNvSpPr>
          <p:nvPr>
            <p:ph type="body" idx="1"/>
          </p:nvPr>
        </p:nvSpPr>
        <p:spPr>
          <a:xfrm>
            <a:off x="420887" y="1470593"/>
            <a:ext cx="8520600" cy="1159318"/>
          </a:xfrm>
          <a:prstGeom prst="rect">
            <a:avLst/>
          </a:prstGeom>
        </p:spPr>
        <p:txBody>
          <a:bodyPr spcFirstLastPara="1" wrap="square" lIns="91425" tIns="91425" rIns="91425" bIns="91425" anchor="t" anchorCtr="0">
            <a:normAutofit fontScale="25000" lnSpcReduction="20000"/>
          </a:bodyPr>
          <a:lstStyle/>
          <a:p>
            <a:pPr marL="0" indent="0">
              <a:lnSpc>
                <a:spcPct val="120000"/>
              </a:lnSpc>
              <a:spcAft>
                <a:spcPts val="1200"/>
              </a:spcAft>
              <a:buNone/>
            </a:pPr>
            <a:r>
              <a:rPr lang="ja-JP" altLang="en-US" sz="6400" b="1" dirty="0" smtClean="0">
                <a:solidFill>
                  <a:srgbClr val="002060"/>
                </a:solidFill>
                <a:latin typeface="ＭＳ ゴシック" panose="020B0609070205080204" pitchFamily="49" charset="-128"/>
                <a:ea typeface="ＭＳ ゴシック" panose="020B0609070205080204" pitchFamily="49" charset="-128"/>
              </a:rPr>
              <a:t>■製作</a:t>
            </a:r>
            <a:r>
              <a:rPr lang="ja-JP" altLang="en-US" sz="6400" b="1" dirty="0">
                <a:solidFill>
                  <a:srgbClr val="002060"/>
                </a:solidFill>
                <a:latin typeface="ＭＳ ゴシック" panose="020B0609070205080204" pitchFamily="49" charset="-128"/>
                <a:ea typeface="ＭＳ ゴシック" panose="020B0609070205080204" pitchFamily="49" charset="-128"/>
              </a:rPr>
              <a:t>時の苦労 </a:t>
            </a:r>
            <a:endParaRPr lang="en-US" altLang="ja-JP" sz="6400" b="1" dirty="0" smtClean="0">
              <a:solidFill>
                <a:srgbClr val="002060"/>
              </a:solidFill>
              <a:latin typeface="ＭＳ ゴシック" panose="020B0609070205080204" pitchFamily="49" charset="-128"/>
              <a:ea typeface="ＭＳ ゴシック" panose="020B0609070205080204" pitchFamily="49" charset="-128"/>
            </a:endParaRPr>
          </a:p>
          <a:p>
            <a:pPr marL="0" indent="0">
              <a:lnSpc>
                <a:spcPct val="120000"/>
              </a:lnSpc>
              <a:spcAft>
                <a:spcPts val="1200"/>
              </a:spcAft>
              <a:buNone/>
            </a:pPr>
            <a:r>
              <a:rPr lang="ja-JP" altLang="en-US" sz="5600" b="1" dirty="0" smtClean="0">
                <a:solidFill>
                  <a:schemeClr val="accent4">
                    <a:lumMod val="50000"/>
                  </a:schemeClr>
                </a:solidFill>
                <a:latin typeface="ＭＳ ゴシック" panose="020B0609070205080204" pitchFamily="49" charset="-128"/>
                <a:ea typeface="ＭＳ ゴシック" panose="020B0609070205080204" pitchFamily="49" charset="-128"/>
              </a:rPr>
              <a:t>①</a:t>
            </a:r>
            <a:r>
              <a:rPr lang="ja-JP" altLang="en-US" sz="5600" b="1" dirty="0">
                <a:solidFill>
                  <a:schemeClr val="accent4">
                    <a:lumMod val="50000"/>
                  </a:schemeClr>
                </a:solidFill>
                <a:latin typeface="ＭＳ ゴシック" panose="020B0609070205080204" pitchFamily="49" charset="-128"/>
                <a:ea typeface="ＭＳ ゴシック" panose="020B0609070205080204" pitchFamily="49" charset="-128"/>
              </a:rPr>
              <a:t>敵クラスを基底クラスに</a:t>
            </a:r>
            <a:r>
              <a:rPr lang="ja-JP" altLang="en-US" sz="5600" b="1" dirty="0" smtClean="0">
                <a:solidFill>
                  <a:schemeClr val="accent4">
                    <a:lumMod val="50000"/>
                  </a:schemeClr>
                </a:solidFill>
                <a:latin typeface="ＭＳ ゴシック" panose="020B0609070205080204" pitchFamily="49" charset="-128"/>
                <a:ea typeface="ＭＳ ゴシック" panose="020B0609070205080204" pitchFamily="49" charset="-128"/>
              </a:rPr>
              <a:t>して敵のパラメータファイルから</a:t>
            </a:r>
            <a:r>
              <a:rPr lang="ja-JP" altLang="en-US" sz="5600" b="1" dirty="0">
                <a:solidFill>
                  <a:schemeClr val="accent4">
                    <a:lumMod val="50000"/>
                  </a:schemeClr>
                </a:solidFill>
                <a:latin typeface="ＭＳ ゴシック" panose="020B0609070205080204" pitchFamily="49" charset="-128"/>
                <a:ea typeface="ＭＳ ゴシック" panose="020B0609070205080204" pitchFamily="49" charset="-128"/>
              </a:rPr>
              <a:t>取得</a:t>
            </a:r>
            <a:r>
              <a:rPr lang="ja-JP" altLang="en-US" sz="5600" b="1" dirty="0" smtClean="0">
                <a:solidFill>
                  <a:schemeClr val="accent4">
                    <a:lumMod val="50000"/>
                  </a:schemeClr>
                </a:solidFill>
                <a:latin typeface="ＭＳ ゴシック" panose="020B0609070205080204" pitchFamily="49" charset="-128"/>
                <a:ea typeface="ＭＳ ゴシック" panose="020B0609070205080204" pitchFamily="49" charset="-128"/>
              </a:rPr>
              <a:t>し複数</a:t>
            </a:r>
            <a:r>
              <a:rPr lang="ja-JP" altLang="en-US" sz="5600" b="1" dirty="0">
                <a:solidFill>
                  <a:schemeClr val="accent4">
                    <a:lumMod val="50000"/>
                  </a:schemeClr>
                </a:solidFill>
                <a:latin typeface="ＭＳ ゴシック" panose="020B0609070205080204" pitchFamily="49" charset="-128"/>
                <a:ea typeface="ＭＳ ゴシック" panose="020B0609070205080204" pitchFamily="49" charset="-128"/>
              </a:rPr>
              <a:t>出現できる</a:t>
            </a:r>
            <a:r>
              <a:rPr lang="ja-JP" altLang="en-US" sz="5600" b="1" dirty="0" smtClean="0">
                <a:solidFill>
                  <a:schemeClr val="accent4">
                    <a:lumMod val="50000"/>
                  </a:schemeClr>
                </a:solidFill>
                <a:latin typeface="ＭＳ ゴシック" panose="020B0609070205080204" pitchFamily="49" charset="-128"/>
                <a:ea typeface="ＭＳ ゴシック" panose="020B0609070205080204" pitchFamily="49" charset="-128"/>
              </a:rPr>
              <a:t>ように</a:t>
            </a:r>
            <a:r>
              <a:rPr lang="ja-JP" altLang="en-US" sz="5600" b="1" dirty="0">
                <a:solidFill>
                  <a:schemeClr val="accent4">
                    <a:lumMod val="50000"/>
                  </a:schemeClr>
                </a:solidFill>
                <a:latin typeface="ＭＳ ゴシック" panose="020B0609070205080204" pitchFamily="49" charset="-128"/>
                <a:ea typeface="ＭＳ ゴシック" panose="020B0609070205080204" pitchFamily="49" charset="-128"/>
              </a:rPr>
              <a:t>する</a:t>
            </a:r>
            <a:r>
              <a:rPr lang="ja-JP" altLang="en-US" sz="5600" b="1" dirty="0" smtClean="0">
                <a:solidFill>
                  <a:schemeClr val="accent4">
                    <a:lumMod val="50000"/>
                  </a:schemeClr>
                </a:solidFill>
                <a:latin typeface="ＭＳ ゴシック" panose="020B0609070205080204" pitchFamily="49" charset="-128"/>
                <a:ea typeface="ＭＳ ゴシック" panose="020B0609070205080204" pitchFamily="49" charset="-128"/>
              </a:rPr>
              <a:t>。</a:t>
            </a:r>
            <a:endParaRPr lang="en-US" altLang="ja-JP" sz="5600" b="1" dirty="0">
              <a:solidFill>
                <a:schemeClr val="accent4">
                  <a:lumMod val="50000"/>
                </a:schemeClr>
              </a:solidFill>
              <a:latin typeface="ＭＳ ゴシック" panose="020B0609070205080204" pitchFamily="49" charset="-128"/>
              <a:ea typeface="ＭＳ ゴシック" panose="020B0609070205080204" pitchFamily="49" charset="-128"/>
            </a:endParaRPr>
          </a:p>
          <a:p>
            <a:pPr marL="0" indent="0">
              <a:lnSpc>
                <a:spcPct val="120000"/>
              </a:lnSpc>
              <a:spcAft>
                <a:spcPts val="1200"/>
              </a:spcAft>
              <a:buNone/>
            </a:pPr>
            <a:r>
              <a:rPr lang="ja-JP" altLang="en-US" sz="5600" b="1" dirty="0" smtClean="0">
                <a:solidFill>
                  <a:schemeClr val="accent4">
                    <a:lumMod val="50000"/>
                  </a:schemeClr>
                </a:solidFill>
                <a:latin typeface="ＭＳ ゴシック" panose="020B0609070205080204" pitchFamily="49" charset="-128"/>
                <a:ea typeface="ＭＳ ゴシック" panose="020B0609070205080204" pitchFamily="49" charset="-128"/>
              </a:rPr>
              <a:t>②プレイヤ、敵等々に設定するデータベースを読み取るクラスを作る</a:t>
            </a:r>
            <a:r>
              <a:rPr lang="ja-JP" altLang="en-US" sz="6400" dirty="0" smtClean="0">
                <a:solidFill>
                  <a:schemeClr val="accent4">
                    <a:lumMod val="50000"/>
                  </a:schemeClr>
                </a:solidFill>
                <a:latin typeface="ＭＳ ゴシック" panose="020B0609070205080204" pitchFamily="49" charset="-128"/>
                <a:ea typeface="ＭＳ ゴシック" panose="020B0609070205080204" pitchFamily="49" charset="-128"/>
              </a:rPr>
              <a:t>　</a:t>
            </a:r>
            <a:endParaRPr lang="en-US" altLang="ja-JP" sz="6400" dirty="0" smtClean="0">
              <a:solidFill>
                <a:schemeClr val="accent4">
                  <a:lumMod val="50000"/>
                </a:schemeClr>
              </a:solidFill>
              <a:latin typeface="ＭＳ ゴシック" panose="020B0609070205080204" pitchFamily="49" charset="-128"/>
              <a:ea typeface="ＭＳ ゴシック" panose="020B0609070205080204" pitchFamily="49" charset="-128"/>
            </a:endParaRPr>
          </a:p>
          <a:p>
            <a:pPr marL="0" lvl="0" indent="0" algn="l" rtl="0">
              <a:spcBef>
                <a:spcPts val="0"/>
              </a:spcBef>
              <a:spcAft>
                <a:spcPts val="1200"/>
              </a:spcAft>
              <a:buNone/>
            </a:pPr>
            <a:endParaRPr lang="en-US" dirty="0"/>
          </a:p>
        </p:txBody>
      </p:sp>
      <p:pic>
        <p:nvPicPr>
          <p:cNvPr id="1026" name="Picture 2" descr="ピカチュウ｜ポケモンずかん"/>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4208" y="3363838"/>
            <a:ext cx="1479549" cy="14795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ピカチュウ｜ポケモンずかん"/>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8292" y="2083058"/>
            <a:ext cx="1479549" cy="1479550"/>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p:cNvSpPr txBox="1"/>
          <p:nvPr/>
        </p:nvSpPr>
        <p:spPr>
          <a:xfrm>
            <a:off x="7330641" y="3154466"/>
            <a:ext cx="1466850" cy="307777"/>
          </a:xfrm>
          <a:prstGeom prst="rect">
            <a:avLst/>
          </a:prstGeom>
          <a:noFill/>
        </p:spPr>
        <p:txBody>
          <a:bodyPr wrap="square" rtlCol="0">
            <a:spAutoFit/>
          </a:bodyPr>
          <a:lstStyle/>
          <a:p>
            <a:r>
              <a:rPr kumimoji="1" lang="ja-JP" altLang="en-US" dirty="0" smtClean="0"/>
              <a:t>一般ピカチュウ</a:t>
            </a:r>
            <a:endParaRPr kumimoji="1" lang="ja-JP" altLang="en-US" dirty="0"/>
          </a:p>
        </p:txBody>
      </p:sp>
      <p:sp>
        <p:nvSpPr>
          <p:cNvPr id="7" name="テキスト ボックス 6"/>
          <p:cNvSpPr txBox="1"/>
          <p:nvPr/>
        </p:nvSpPr>
        <p:spPr>
          <a:xfrm>
            <a:off x="7450683" y="4443338"/>
            <a:ext cx="1447800" cy="307777"/>
          </a:xfrm>
          <a:prstGeom prst="rect">
            <a:avLst/>
          </a:prstGeom>
          <a:noFill/>
        </p:spPr>
        <p:txBody>
          <a:bodyPr wrap="square" rtlCol="0">
            <a:spAutoFit/>
          </a:bodyPr>
          <a:lstStyle/>
          <a:p>
            <a:r>
              <a:rPr kumimoji="1" lang="ja-JP" altLang="en-US" dirty="0" smtClean="0"/>
              <a:t>天才ピカチュウ</a:t>
            </a:r>
            <a:endParaRPr kumimoji="1" lang="ja-JP" altLang="en-US" dirty="0"/>
          </a:p>
        </p:txBody>
      </p:sp>
      <p:sp>
        <p:nvSpPr>
          <p:cNvPr id="3" name="テキスト ボックス 2"/>
          <p:cNvSpPr txBox="1"/>
          <p:nvPr/>
        </p:nvSpPr>
        <p:spPr>
          <a:xfrm>
            <a:off x="437757" y="3207368"/>
            <a:ext cx="5884989" cy="1231106"/>
          </a:xfrm>
          <a:prstGeom prst="rect">
            <a:avLst/>
          </a:prstGeom>
          <a:noFill/>
        </p:spPr>
        <p:txBody>
          <a:bodyPr wrap="square" rtlCol="0">
            <a:spAutoFit/>
          </a:bodyPr>
          <a:lstStyle/>
          <a:p>
            <a:r>
              <a:rPr kumimoji="1" lang="ja-JP" altLang="en-US" sz="1600" b="1" kern="1200" dirty="0">
                <a:solidFill>
                  <a:srgbClr val="002060"/>
                </a:solidFill>
                <a:latin typeface="ＭＳ ゴシック" panose="020B0609070205080204" pitchFamily="49" charset="-128"/>
                <a:ea typeface="ＭＳ ゴシック" panose="020B0609070205080204" pitchFamily="49" charset="-128"/>
                <a:cs typeface="+mn-cs"/>
              </a:rPr>
              <a:t>■</a:t>
            </a:r>
            <a:r>
              <a:rPr kumimoji="1" lang="ja-JP" altLang="en-US" sz="1600" b="1" kern="1200" dirty="0" smtClean="0">
                <a:solidFill>
                  <a:srgbClr val="002060"/>
                </a:solidFill>
                <a:latin typeface="ＭＳ ゴシック" panose="020B0609070205080204" pitchFamily="49" charset="-128"/>
                <a:ea typeface="ＭＳ ゴシック" panose="020B0609070205080204" pitchFamily="49" charset="-128"/>
                <a:cs typeface="+mn-cs"/>
              </a:rPr>
              <a:t>ざっくり</a:t>
            </a:r>
            <a:r>
              <a:rPr kumimoji="1" lang="ja-JP" altLang="en-US" sz="1600" b="1" kern="1200" dirty="0">
                <a:solidFill>
                  <a:srgbClr val="002060"/>
                </a:solidFill>
                <a:latin typeface="ＭＳ ゴシック" panose="020B0609070205080204" pitchFamily="49" charset="-128"/>
                <a:ea typeface="ＭＳ ゴシック" panose="020B0609070205080204" pitchFamily="49" charset="-128"/>
                <a:cs typeface="+mn-cs"/>
              </a:rPr>
              <a:t>説明すると</a:t>
            </a:r>
            <a:endParaRPr kumimoji="1" lang="en-US" altLang="ja-JP" sz="1600" b="1" kern="1200" dirty="0">
              <a:solidFill>
                <a:srgbClr val="002060"/>
              </a:solidFill>
              <a:latin typeface="ＭＳ ゴシック" panose="020B0609070205080204" pitchFamily="49" charset="-128"/>
              <a:ea typeface="ＭＳ ゴシック" panose="020B0609070205080204" pitchFamily="49" charset="-128"/>
              <a:cs typeface="+mn-cs"/>
            </a:endParaRPr>
          </a:p>
          <a:p>
            <a:endParaRPr kumimoji="1" lang="en-US" altLang="ja-JP" dirty="0" smtClean="0">
              <a:latin typeface="ＭＳ 明朝" panose="02020609040205080304" pitchFamily="17" charset="-128"/>
              <a:ea typeface="ＭＳ 明朝" panose="02020609040205080304" pitchFamily="17" charset="-128"/>
            </a:endParaRPr>
          </a:p>
          <a:p>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・ピカチュウの基本的なこと</a:t>
            </a:r>
            <a:r>
              <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姿、行動など</a:t>
            </a:r>
            <a:r>
              <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が基底クラス</a:t>
            </a:r>
            <a:endPar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endParaRPr>
          </a:p>
          <a:p>
            <a:endPar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endParaRPr>
          </a:p>
          <a:p>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・ピカチュウの特徴の違い</a:t>
            </a:r>
            <a:r>
              <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強さなど</a:t>
            </a:r>
            <a:r>
              <a:rPr kumimoji="1" lang="en-US" altLang="ja-JP" b="1" dirty="0" smtClean="0">
                <a:solidFill>
                  <a:schemeClr val="accent4">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4">
                    <a:lumMod val="50000"/>
                  </a:schemeClr>
                </a:solidFill>
                <a:latin typeface="ＭＳ 明朝" panose="02020609040205080304" pitchFamily="17" charset="-128"/>
                <a:ea typeface="ＭＳ 明朝" panose="02020609040205080304" pitchFamily="17" charset="-128"/>
              </a:rPr>
              <a:t>保存するのがパラメータファイル</a:t>
            </a:r>
            <a:endParaRPr kumimoji="1" lang="en-US" altLang="ja-JP" b="1" dirty="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40805812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7092" y="1187361"/>
            <a:ext cx="6381703" cy="3591997"/>
          </a:xfrm>
          <a:prstGeom prst="rect">
            <a:avLst/>
          </a:prstGeom>
        </p:spPr>
      </p:pic>
      <p:sp>
        <p:nvSpPr>
          <p:cNvPr id="5" name="Google Shape;72;p16"/>
          <p:cNvSpPr txBox="1">
            <a:spLocks noGrp="1"/>
          </p:cNvSpPr>
          <p:nvPr>
            <p:ph type="title"/>
          </p:nvPr>
        </p:nvSpPr>
        <p:spPr>
          <a:xfrm>
            <a:off x="311700" y="445025"/>
            <a:ext cx="8520600" cy="572700"/>
          </a:xfrm>
          <a:prstGeom prst="rect">
            <a:avLst/>
          </a:prstGeom>
          <a:solidFill>
            <a:srgbClr val="FFC000"/>
          </a:solidFill>
        </p:spPr>
        <p:txBody>
          <a:bodyPr spcFirstLastPara="1" wrap="square" lIns="91425" tIns="91425" rIns="91425" bIns="91425" anchor="t" anchorCtr="0">
            <a:noAutofit/>
          </a:bodyPr>
          <a:lstStyle/>
          <a:p>
            <a:r>
              <a:rPr lang="ja-JP" altLang="en-US" sz="3200" dirty="0">
                <a:solidFill>
                  <a:srgbClr val="002060"/>
                </a:solidFill>
                <a:latin typeface="ＭＳ ゴシック" panose="020B0609070205080204" pitchFamily="49" charset="-128"/>
                <a:ea typeface="ＭＳ ゴシック" panose="020B0609070205080204" pitchFamily="49" charset="-128"/>
              </a:rPr>
              <a:t>７</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実際のパラメータファイル </a:t>
            </a:r>
            <a:r>
              <a:rPr lang="en-US" altLang="ja-JP" sz="28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データテーブル</a:t>
            </a:r>
            <a:r>
              <a:rPr lang="en-US" altLang="ja-JP" sz="2800" dirty="0" smtClean="0">
                <a:solidFill>
                  <a:srgbClr val="002060"/>
                </a:solidFill>
                <a:latin typeface="ＭＳ ゴシック" panose="020B0609070205080204" pitchFamily="49" charset="-128"/>
                <a:ea typeface="ＭＳ ゴシック" panose="020B0609070205080204" pitchFamily="49" charset="-128"/>
              </a:rPr>
              <a:t>)</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28982800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a:solidFill>
            <a:srgbClr val="FFC0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solidFill>
                  <a:srgbClr val="002060"/>
                </a:solidFill>
                <a:latin typeface="ＭＳ ゴシック" panose="020B0609070205080204" pitchFamily="49" charset="-128"/>
                <a:ea typeface="ＭＳ ゴシック" panose="020B0609070205080204" pitchFamily="49" charset="-128"/>
              </a:rPr>
              <a:t>８</a:t>
            </a:r>
            <a:r>
              <a:rPr lang="ja" dirty="0" smtClean="0">
                <a:solidFill>
                  <a:srgbClr val="002060"/>
                </a:solidFill>
                <a:latin typeface="ＭＳ ゴシック" panose="020B0609070205080204" pitchFamily="49" charset="-128"/>
                <a:ea typeface="ＭＳ ゴシック" panose="020B0609070205080204" pitchFamily="49" charset="-128"/>
              </a:rPr>
              <a:t>．</a:t>
            </a:r>
            <a:r>
              <a:rPr lang="ja-JP" altLang="en-US" sz="3100" dirty="0" smtClean="0">
                <a:solidFill>
                  <a:srgbClr val="002060"/>
                </a:solidFill>
                <a:latin typeface="ＭＳ ゴシック" panose="020B0609070205080204" pitchFamily="49" charset="-128"/>
                <a:ea typeface="ＭＳ ゴシック" panose="020B0609070205080204" pitchFamily="49" charset="-128"/>
              </a:rPr>
              <a:t>制作中に意識して気を付けたところ</a:t>
            </a:r>
            <a:endParaRPr sz="2000" dirty="0">
              <a:solidFill>
                <a:srgbClr val="002060"/>
              </a:solidFill>
              <a:latin typeface="ＭＳ ゴシック" panose="020B0609070205080204" pitchFamily="49" charset="-128"/>
              <a:ea typeface="ＭＳ ゴシック" panose="020B0609070205080204" pitchFamily="49" charset="-128"/>
            </a:endParaRPr>
          </a:p>
        </p:txBody>
      </p:sp>
      <p:sp>
        <p:nvSpPr>
          <p:cNvPr id="7" name="Google Shape;73;p16"/>
          <p:cNvSpPr txBox="1">
            <a:spLocks noGrp="1"/>
          </p:cNvSpPr>
          <p:nvPr>
            <p:ph type="body" idx="1"/>
          </p:nvPr>
        </p:nvSpPr>
        <p:spPr>
          <a:xfrm>
            <a:off x="623400" y="2147459"/>
            <a:ext cx="8520600" cy="1728626"/>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ja-JP" altLang="en-US" sz="1600" b="1" dirty="0" smtClean="0">
                <a:solidFill>
                  <a:srgbClr val="002060"/>
                </a:solidFill>
                <a:latin typeface="ＭＳ 明朝" panose="02020609040205080304" pitchFamily="17" charset="-128"/>
                <a:ea typeface="ＭＳ 明朝" panose="02020609040205080304" pitchFamily="17"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意識して気を付けたところ</a:t>
            </a:r>
            <a:r>
              <a:rPr lang="en-US" altLang="ja-JP" sz="1200" dirty="0" smtClean="0">
                <a:latin typeface="ＭＳ ゴシック" panose="020B0609070205080204" pitchFamily="49" charset="-128"/>
                <a:ea typeface="ＭＳ ゴシック" panose="020B0609070205080204" pitchFamily="49" charset="-128"/>
              </a:rPr>
              <a:t> </a:t>
            </a:r>
          </a:p>
          <a:p>
            <a:pPr marL="0" lvl="0" indent="0" algn="l" rtl="0">
              <a:spcBef>
                <a:spcPts val="0"/>
              </a:spcBef>
              <a:spcAft>
                <a:spcPts val="1200"/>
              </a:spcAft>
              <a:buNone/>
            </a:pPr>
            <a:r>
              <a:rPr lang="ja-JP" altLang="en-US" sz="1400" b="1" dirty="0" smtClean="0">
                <a:solidFill>
                  <a:schemeClr val="accent4">
                    <a:lumMod val="50000"/>
                  </a:schemeClr>
                </a:solidFill>
                <a:latin typeface="ＭＳ 明朝" panose="02020609040205080304" pitchFamily="17" charset="-128"/>
                <a:ea typeface="ＭＳ 明朝" panose="02020609040205080304" pitchFamily="17" charset="-128"/>
              </a:rPr>
              <a:t>①ソースが何をしているかの説明するテキストを書く</a:t>
            </a:r>
            <a:endParaRPr lang="en-US" altLang="ja-JP" sz="140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1200"/>
              </a:spcAft>
              <a:buNone/>
            </a:pPr>
            <a:r>
              <a:rPr lang="ja-JP" altLang="en-US" sz="1400" b="1" dirty="0" smtClean="0">
                <a:solidFill>
                  <a:schemeClr val="accent4">
                    <a:lumMod val="50000"/>
                  </a:schemeClr>
                </a:solidFill>
                <a:latin typeface="ＭＳ 明朝" panose="02020609040205080304" pitchFamily="17" charset="-128"/>
                <a:ea typeface="ＭＳ 明朝" panose="02020609040205080304" pitchFamily="17" charset="-128"/>
              </a:rPr>
              <a:t>②数値をソースに直接設定しない</a:t>
            </a:r>
            <a:endParaRPr lang="en-US" altLang="ja-JP" sz="140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1200"/>
              </a:spcAft>
              <a:buNone/>
            </a:pPr>
            <a:r>
              <a:rPr lang="ja-JP" altLang="en-US" sz="1400" b="1" dirty="0" smtClean="0">
                <a:solidFill>
                  <a:schemeClr val="accent4">
                    <a:lumMod val="50000"/>
                  </a:schemeClr>
                </a:solidFill>
                <a:latin typeface="ＭＳ 明朝" panose="02020609040205080304" pitchFamily="17" charset="-128"/>
                <a:ea typeface="ＭＳ 明朝" panose="02020609040205080304" pitchFamily="17" charset="-128"/>
              </a:rPr>
              <a:t>③関数名を分かりやすくする</a:t>
            </a:r>
          </a:p>
        </p:txBody>
      </p:sp>
    </p:spTree>
    <p:extLst>
      <p:ext uri="{BB962C8B-B14F-4D97-AF65-F5344CB8AC3E}">
        <p14:creationId xmlns:p14="http://schemas.microsoft.com/office/powerpoint/2010/main" val="149931385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シャボン">
  <a:themeElements>
    <a:clrScheme name="シャボン">
      <a:dk1>
        <a:sysClr val="windowText" lastClr="000000"/>
      </a:dk1>
      <a:lt1>
        <a:sysClr val="window" lastClr="FFFFFF"/>
      </a:lt1>
      <a:dk2>
        <a:srgbClr val="736059"/>
      </a:dk2>
      <a:lt2>
        <a:srgbClr val="E7E0C7"/>
      </a:lt2>
      <a:accent1>
        <a:srgbClr val="92B0C8"/>
      </a:accent1>
      <a:accent2>
        <a:srgbClr val="E37C3D"/>
      </a:accent2>
      <a:accent3>
        <a:srgbClr val="A5AB81"/>
      </a:accent3>
      <a:accent4>
        <a:srgbClr val="E9B635"/>
      </a:accent4>
      <a:accent5>
        <a:srgbClr val="7BA79D"/>
      </a:accent5>
      <a:accent6>
        <a:srgbClr val="968C8C"/>
      </a:accent6>
      <a:hlink>
        <a:srgbClr val="F7A115"/>
      </a:hlink>
      <a:folHlink>
        <a:srgbClr val="969696"/>
      </a:folHlink>
    </a:clrScheme>
    <a:fontScheme name="シャボン">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シャボン">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シャボン</Template>
  <TotalTime>570</TotalTime>
  <Words>547</Words>
  <Application>Microsoft Office PowerPoint</Application>
  <PresentationFormat>画面に合わせる (16:9)</PresentationFormat>
  <Paragraphs>95</Paragraphs>
  <Slides>13</Slides>
  <Notes>11</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13</vt:i4>
      </vt:variant>
    </vt:vector>
  </HeadingPairs>
  <TitlesOfParts>
    <vt:vector size="19" baseType="lpstr">
      <vt:lpstr>ＭＳ ゴシック</vt:lpstr>
      <vt:lpstr>ＭＳ 明朝</vt:lpstr>
      <vt:lpstr>Arial</vt:lpstr>
      <vt:lpstr>Garamond</vt:lpstr>
      <vt:lpstr>Segoe UI Emoji</vt:lpstr>
      <vt:lpstr>シャボン</vt:lpstr>
      <vt:lpstr>Ravine Bottom</vt:lpstr>
      <vt:lpstr>１．ゲーム概要</vt:lpstr>
      <vt:lpstr>２．プレイ動画 </vt:lpstr>
      <vt:lpstr>３．コンセプト </vt:lpstr>
      <vt:lpstr>４．制作中に起こった問題</vt:lpstr>
      <vt:lpstr>５．制作中に起こった問題を踏まえて</vt:lpstr>
      <vt:lpstr>６．制作中に苦労したところ</vt:lpstr>
      <vt:lpstr>７．実際のパラメータファイル (データテーブル)</vt:lpstr>
      <vt:lpstr>８．制作中に意識して気を付けたところ</vt:lpstr>
      <vt:lpstr>８．制作中に意識して気を付けたところ</vt:lpstr>
      <vt:lpstr>９．実際のソースファイル(回避処理の途中まで)</vt:lpstr>
      <vt:lpstr>10．まとめ </vt:lpstr>
      <vt:lpstr>11．参考にした情報　ライブラリ等々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ゲームタイトル名</dc:title>
  <dc:creator>mokek</dc:creator>
  <cp:lastModifiedBy>mokeke19.f@gmail.com</cp:lastModifiedBy>
  <cp:revision>63</cp:revision>
  <dcterms:modified xsi:type="dcterms:W3CDTF">2023-07-19T03:18:56Z</dcterms:modified>
</cp:coreProperties>
</file>